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8" r:id="rId10"/>
    <p:sldId id="309" r:id="rId11"/>
    <p:sldId id="310" r:id="rId12"/>
    <p:sldId id="257" r:id="rId13"/>
    <p:sldId id="258" r:id="rId14"/>
    <p:sldId id="259" r:id="rId15"/>
    <p:sldId id="260" r:id="rId16"/>
    <p:sldId id="261" r:id="rId17"/>
    <p:sldId id="263" r:id="rId18"/>
    <p:sldId id="264" r:id="rId19"/>
    <p:sldId id="266" r:id="rId20"/>
    <p:sldId id="265" r:id="rId21"/>
    <p:sldId id="262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8" r:id="rId33"/>
    <p:sldId id="279" r:id="rId34"/>
    <p:sldId id="277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</p:sldIdLst>
  <p:sldSz cx="9144000" cy="6858000" type="screen4x3"/>
  <p:notesSz cx="6858000" cy="91440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CB1E2-0D26-4400-9FF3-5DF0DEA45FF7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4B35C-570F-4EC2-BFD9-02B3445F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0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E6943-889D-4A89-8456-ABECFDA4BA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21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3654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5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9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4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7561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5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72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0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4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2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2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30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2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8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C40F432-443E-460E-9B79-FA20D077E73E}" type="datetimeFigureOut">
              <a:rPr lang="en-US" smtClean="0"/>
              <a:t>2016-04-08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80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72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9E00455-2AE0-4569-BD1F-375B0E3B494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376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13" indent="-274313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45" indent="-274313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58" indent="-228594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2971" indent="-228594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566" indent="-228594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879" indent="-228594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04" indent="-228594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05" indent="-228594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18" indent="-228594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 220</a:t>
            </a:r>
            <a:br>
              <a:rPr lang="en-US" dirty="0" smtClean="0"/>
            </a:br>
            <a:r>
              <a:rPr lang="en-US" sz="3200" dirty="0"/>
              <a:t>Introduction to Classical Mythology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Ovid, </a:t>
            </a:r>
            <a:r>
              <a:rPr lang="en-US" i="1" dirty="0" smtClean="0"/>
              <a:t>Metamorphoses</a:t>
            </a:r>
            <a:r>
              <a:rPr lang="en-US" dirty="0" smtClean="0"/>
              <a:t> 9-12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67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>
                    <a:lumMod val="85000"/>
                    <a:lumOff val="15000"/>
                  </a:prstClr>
                </a:solidFill>
              </a:rPr>
              <a:t>Final Exam Practice Questions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9. What is the name of Aeneas’ first wife?</a:t>
            </a:r>
          </a:p>
          <a:p>
            <a:pPr marL="457200" indent="-457200">
              <a:buAutoNum type="alphaLcPeriod"/>
            </a:pPr>
            <a:r>
              <a:rPr lang="en-US" dirty="0" smtClean="0"/>
              <a:t>Creusa</a:t>
            </a:r>
          </a:p>
          <a:p>
            <a:pPr marL="457200" indent="-457200">
              <a:buAutoNum type="alphaLcPeriod"/>
            </a:pPr>
            <a:r>
              <a:rPr lang="en-US" dirty="0" smtClean="0"/>
              <a:t>Dido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Lavinia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Ceres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8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>
                    <a:lumMod val="85000"/>
                    <a:lumOff val="15000"/>
                  </a:prstClr>
                </a:solidFill>
              </a:rPr>
              <a:t>Final Exam Practice Questions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10. What is the name of King </a:t>
            </a:r>
            <a:r>
              <a:rPr lang="en-US" dirty="0" err="1" smtClean="0"/>
              <a:t>Latinus</a:t>
            </a:r>
            <a:r>
              <a:rPr lang="en-US" dirty="0" smtClean="0"/>
              <a:t>’ wife?</a:t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Allecto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b. Camilla</a:t>
            </a:r>
          </a:p>
          <a:p>
            <a:pPr marL="0" indent="0">
              <a:buNone/>
            </a:pPr>
            <a:r>
              <a:rPr lang="en-US" dirty="0" smtClean="0"/>
              <a:t>c. Dido</a:t>
            </a:r>
          </a:p>
          <a:p>
            <a:pPr marL="0" indent="0">
              <a:buNone/>
            </a:pPr>
            <a:r>
              <a:rPr lang="en-US" dirty="0" smtClean="0"/>
              <a:t>d. Amata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2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962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6. Achelous and the Nymphs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4419600" cy="3382371"/>
          </a:xfrm>
        </p:spPr>
        <p:txBody>
          <a:bodyPr>
            <a:normAutofit/>
          </a:bodyPr>
          <a:lstStyle/>
          <a:p>
            <a:r>
              <a:rPr lang="en-US" sz="1600" dirty="0"/>
              <a:t>Theseus, in returning home, runs into river Achelous, who is flooding</a:t>
            </a:r>
          </a:p>
          <a:p>
            <a:r>
              <a:rPr lang="en-US" sz="1600" dirty="0" err="1"/>
              <a:t>Achelous</a:t>
            </a:r>
            <a:r>
              <a:rPr lang="en-US" sz="1600" dirty="0"/>
              <a:t> oldest and greatest of rivers</a:t>
            </a:r>
          </a:p>
          <a:p>
            <a:r>
              <a:rPr lang="en-US" sz="1600" dirty="0"/>
              <a:t>River invites Theseus into his home to hear stories</a:t>
            </a:r>
          </a:p>
          <a:p>
            <a:r>
              <a:rPr lang="en-US" sz="1600" dirty="0"/>
              <a:t>Includes </a:t>
            </a:r>
            <a:r>
              <a:rPr lang="en-US" sz="1600" dirty="0" err="1"/>
              <a:t>Achelous</a:t>
            </a:r>
            <a:r>
              <a:rPr lang="en-US" sz="1600" dirty="0"/>
              <a:t>’ own story; more nymphs chased by god, then turned into islands to escape him</a:t>
            </a:r>
          </a:p>
        </p:txBody>
      </p:sp>
      <p:pic>
        <p:nvPicPr>
          <p:cNvPr id="4" name="Picture 3" descr="m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1" y="1782171"/>
            <a:ext cx="429786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1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</a:t>
            </a:r>
            <a:r>
              <a:rPr lang="en-US" dirty="0" err="1" smtClean="0"/>
              <a:t>Baucis</a:t>
            </a:r>
            <a:r>
              <a:rPr lang="en-US" dirty="0" smtClean="0"/>
              <a:t> and Philemon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724400" cy="3962400"/>
          </a:xfrm>
        </p:spPr>
        <p:txBody>
          <a:bodyPr>
            <a:normAutofit/>
          </a:bodyPr>
          <a:lstStyle/>
          <a:p>
            <a:r>
              <a:rPr lang="en-US" sz="1600" dirty="0"/>
              <a:t>Happier story of gods and men</a:t>
            </a:r>
          </a:p>
          <a:p>
            <a:r>
              <a:rPr lang="en-US" sz="1600" dirty="0"/>
              <a:t>Jupiter and Mercury, angry at men, visit earth to test them</a:t>
            </a:r>
          </a:p>
          <a:p>
            <a:r>
              <a:rPr lang="en-US" sz="1600" dirty="0"/>
              <a:t>Arrive at cottage of </a:t>
            </a:r>
            <a:r>
              <a:rPr lang="en-US" sz="1600" dirty="0" err="1"/>
              <a:t>Baucisd</a:t>
            </a:r>
            <a:r>
              <a:rPr lang="en-US" sz="1600" dirty="0"/>
              <a:t> and Philemon, elderly peasants</a:t>
            </a:r>
          </a:p>
          <a:p>
            <a:r>
              <a:rPr lang="en-US" sz="1600" dirty="0" err="1"/>
              <a:t>Baucis</a:t>
            </a:r>
            <a:r>
              <a:rPr lang="en-US" sz="1600" dirty="0"/>
              <a:t> and Philemon feed them well despite their poverty, willing to kill only goose for guests</a:t>
            </a:r>
          </a:p>
          <a:p>
            <a:r>
              <a:rPr lang="en-US" sz="1600" dirty="0"/>
              <a:t>Gods reward them by sparing them from flood;</a:t>
            </a:r>
          </a:p>
          <a:p>
            <a:r>
              <a:rPr lang="en-US" sz="1600" dirty="0"/>
              <a:t>Also grant them wish to die together</a:t>
            </a:r>
          </a:p>
          <a:p>
            <a:r>
              <a:rPr lang="en-US" sz="1600" dirty="0"/>
              <a:t>Which they do, and turn into tree with two trunks</a:t>
            </a:r>
          </a:p>
        </p:txBody>
      </p:sp>
      <p:pic>
        <p:nvPicPr>
          <p:cNvPr id="6" name="Picture 5" descr="Artist:&#10;    Circle of Andrea Appiani (Italian, 1754–1817)&#10;Title:&#10;     &#10;Medium:&#10;    oil on canvas&#10;Size:&#10;    164 x 170 cm. (64.6 x 66.9 in.)" title="Jupiter und Merkur bei Philemon und Bauc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3" y="1828683"/>
            <a:ext cx="2731245" cy="27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8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72400" cy="1600200"/>
          </a:xfrm>
        </p:spPr>
        <p:txBody>
          <a:bodyPr>
            <a:normAutofit/>
          </a:bodyPr>
          <a:lstStyle/>
          <a:p>
            <a:r>
              <a:rPr lang="en-US" sz="4400" dirty="0"/>
              <a:t>6. </a:t>
            </a:r>
            <a:r>
              <a:rPr lang="en-US" sz="4400" dirty="0" err="1"/>
              <a:t>Erysichthon</a:t>
            </a:r>
            <a:r>
              <a:rPr lang="en-US" sz="4400" dirty="0"/>
              <a:t> and his Daughter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800600" cy="3810000"/>
          </a:xfrm>
        </p:spPr>
        <p:txBody>
          <a:bodyPr>
            <a:normAutofit/>
          </a:bodyPr>
          <a:lstStyle/>
          <a:p>
            <a:r>
              <a:rPr lang="en-US" sz="2000" dirty="0"/>
              <a:t>Opposite story; about greed</a:t>
            </a:r>
          </a:p>
          <a:p>
            <a:r>
              <a:rPr lang="en-US" sz="2000" dirty="0" err="1"/>
              <a:t>Erysichthon</a:t>
            </a:r>
            <a:r>
              <a:rPr lang="en-US" sz="2000" dirty="0"/>
              <a:t> is a bad guy</a:t>
            </a:r>
          </a:p>
          <a:p>
            <a:r>
              <a:rPr lang="en-US" sz="2000" dirty="0"/>
              <a:t>Cuts down sacred tree</a:t>
            </a:r>
          </a:p>
          <a:p>
            <a:r>
              <a:rPr lang="en-US" sz="2000" dirty="0"/>
              <a:t>Punished by Ceres with perpetual hunger</a:t>
            </a:r>
          </a:p>
          <a:p>
            <a:r>
              <a:rPr lang="en-US" sz="2000" dirty="0"/>
              <a:t>Sells daughter into slavery</a:t>
            </a:r>
          </a:p>
          <a:p>
            <a:r>
              <a:rPr lang="en-US" sz="2000" dirty="0"/>
              <a:t>But she’s a shape-shifter so she turns into fisherman and escapes</a:t>
            </a:r>
          </a:p>
          <a:p>
            <a:r>
              <a:rPr lang="en-US" sz="2000" dirty="0" err="1"/>
              <a:t>Erysichthon</a:t>
            </a:r>
            <a:r>
              <a:rPr lang="en-US" sz="2000" dirty="0"/>
              <a:t> turns this into a regular scam</a:t>
            </a:r>
          </a:p>
          <a:p>
            <a:r>
              <a:rPr lang="en-US" sz="2000" dirty="0"/>
              <a:t>Eventually becomes so hungry that he starts eating himself.</a:t>
            </a:r>
          </a:p>
        </p:txBody>
      </p:sp>
      <p:pic>
        <p:nvPicPr>
          <p:cNvPr id="4" name="Picture 3" descr="ErysichthonEatsFoo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1435" y="1219200"/>
            <a:ext cx="334536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6a. Hercules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76" y="982014"/>
            <a:ext cx="5809803" cy="3886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many ways, the greatest of the Greek heroes</a:t>
            </a:r>
          </a:p>
          <a:p>
            <a:r>
              <a:rPr lang="en-US" dirty="0"/>
              <a:t>famous for his Twelve Labors</a:t>
            </a:r>
          </a:p>
          <a:p>
            <a:r>
              <a:rPr lang="en-US" dirty="0"/>
              <a:t>of the generation before the Trojan War</a:t>
            </a:r>
          </a:p>
          <a:p>
            <a:r>
              <a:rPr lang="en-US" dirty="0"/>
              <a:t>Becomes important to the Romans, too (see Aeneid VIII)</a:t>
            </a:r>
          </a:p>
          <a:p>
            <a:r>
              <a:rPr lang="en-US" dirty="0"/>
              <a:t>typically, Ovid gives us Hercules' story, but indirectly, and with emphasis on unlikely elements</a:t>
            </a:r>
          </a:p>
          <a:p>
            <a:r>
              <a:rPr lang="en-US" dirty="0"/>
              <a:t>remember, too, this is all being told by Achelous to Theseus, Hercules' companion and rival</a:t>
            </a:r>
          </a:p>
        </p:txBody>
      </p:sp>
      <p:pic>
        <p:nvPicPr>
          <p:cNvPr id="5" name="Picture 4" descr="National Archaeological Museum, Naples." title="Farnese Hercule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779" y="762206"/>
            <a:ext cx="2883877" cy="432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975" y="4572000"/>
            <a:ext cx="7624293" cy="1600200"/>
          </a:xfrm>
        </p:spPr>
        <p:txBody>
          <a:bodyPr>
            <a:normAutofit/>
          </a:bodyPr>
          <a:lstStyle/>
          <a:p>
            <a:r>
              <a:rPr lang="en-US" sz="3200" dirty="0"/>
              <a:t>6a. Hercules Cycle: </a:t>
            </a:r>
            <a:r>
              <a:rPr lang="en-US" sz="3200" dirty="0" err="1"/>
              <a:t>Acheolous</a:t>
            </a:r>
            <a:r>
              <a:rPr lang="en-US" sz="3200" dirty="0"/>
              <a:t> and Heracles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427" y="685800"/>
            <a:ext cx="6242929" cy="3886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river-god tells Theseus about</a:t>
            </a:r>
          </a:p>
          <a:p>
            <a:pPr marL="0" indent="0">
              <a:buNone/>
            </a:pPr>
            <a:r>
              <a:rPr lang="en-US" dirty="0"/>
              <a:t>how he once wrestled with Heracles, and lost</a:t>
            </a:r>
          </a:p>
          <a:p>
            <a:pPr marL="0" indent="0">
              <a:buNone/>
            </a:pPr>
            <a:r>
              <a:rPr lang="en-US" dirty="0"/>
              <a:t>both were rival suitors of </a:t>
            </a:r>
            <a:r>
              <a:rPr lang="en-US" dirty="0" err="1"/>
              <a:t>Deianira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Achelous changes form to a </a:t>
            </a:r>
            <a:r>
              <a:rPr lang="en-US" dirty="0" smtClean="0"/>
              <a:t>snake, and </a:t>
            </a:r>
            <a:r>
              <a:rPr lang="en-US" dirty="0"/>
              <a:t>then a bull;</a:t>
            </a:r>
          </a:p>
          <a:p>
            <a:pPr marL="0" indent="0">
              <a:buNone/>
            </a:pPr>
            <a:r>
              <a:rPr lang="en-US" dirty="0"/>
              <a:t>Heracles is able to defeat him in both forms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echoes of: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Proteus and Menelaus</a:t>
            </a:r>
          </a:p>
          <a:p>
            <a:pPr marL="0" indent="0">
              <a:buNone/>
            </a:pPr>
            <a:r>
              <a:rPr lang="en-US" dirty="0"/>
              <a:t>Achilles and Scamander/Xanthus</a:t>
            </a:r>
          </a:p>
        </p:txBody>
      </p:sp>
      <p:pic>
        <p:nvPicPr>
          <p:cNvPr id="4" name="Picture 3" title="red-figure vase painting of Acheous and Heracles wrestl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76" y="2535517"/>
            <a:ext cx="2869101" cy="268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79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021" y="4572000"/>
            <a:ext cx="8402827" cy="1600200"/>
          </a:xfrm>
        </p:spPr>
        <p:txBody>
          <a:bodyPr>
            <a:normAutofit/>
          </a:bodyPr>
          <a:lstStyle/>
          <a:p>
            <a:r>
              <a:rPr lang="en-US" sz="3600" dirty="0"/>
              <a:t>6a. Hercules Cycle: Nessus and </a:t>
            </a:r>
            <a:r>
              <a:rPr lang="en-US" sz="3600" dirty="0" err="1"/>
              <a:t>Deianira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96" y="685800"/>
            <a:ext cx="6242929" cy="3886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another story of Hercules and </a:t>
            </a:r>
            <a:r>
              <a:rPr lang="en-US" dirty="0" err="1"/>
              <a:t>Deianira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they're about to cross the river </a:t>
            </a:r>
            <a:r>
              <a:rPr lang="en-US" dirty="0" err="1"/>
              <a:t>Euenus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on their way home to Heracles' city of Tiryns</a:t>
            </a:r>
          </a:p>
          <a:p>
            <a:pPr marL="0" indent="0">
              <a:buNone/>
            </a:pPr>
            <a:r>
              <a:rPr lang="en-US" dirty="0"/>
              <a:t>the Centaur Nessus helps </a:t>
            </a:r>
            <a:r>
              <a:rPr lang="en-US" dirty="0" err="1"/>
              <a:t>Deianira</a:t>
            </a:r>
            <a:r>
              <a:rPr lang="en-US" dirty="0"/>
              <a:t> across</a:t>
            </a:r>
          </a:p>
          <a:p>
            <a:pPr marL="0" indent="0">
              <a:buNone/>
            </a:pPr>
            <a:r>
              <a:rPr lang="en-US" dirty="0"/>
              <a:t>-- and rapes her on the other side of the river</a:t>
            </a:r>
          </a:p>
          <a:p>
            <a:pPr marL="0" indent="0">
              <a:buNone/>
            </a:pPr>
            <a:r>
              <a:rPr lang="en-US" dirty="0"/>
              <a:t>Heracles wounds him; Nessus plots revenge</a:t>
            </a:r>
          </a:p>
          <a:p>
            <a:pPr marL="0" indent="0">
              <a:buNone/>
            </a:pPr>
            <a:r>
              <a:rPr lang="en-US" dirty="0"/>
              <a:t>gives </a:t>
            </a:r>
            <a:r>
              <a:rPr lang="en-US" dirty="0" err="1"/>
              <a:t>Deianira</a:t>
            </a:r>
            <a:r>
              <a:rPr lang="en-US" dirty="0"/>
              <a:t> a shirt drenched in his</a:t>
            </a:r>
          </a:p>
          <a:p>
            <a:pPr marL="0" indent="0">
              <a:buNone/>
            </a:pPr>
            <a:r>
              <a:rPr lang="en-US" dirty="0"/>
              <a:t>toxic blood, says it's a love potion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Hercules is out on an adventure,</a:t>
            </a:r>
          </a:p>
          <a:p>
            <a:pPr marL="0" indent="0">
              <a:buNone/>
            </a:pPr>
            <a:r>
              <a:rPr lang="en-US" dirty="0"/>
              <a:t>he's with the beautiful Iole; </a:t>
            </a:r>
            <a:r>
              <a:rPr lang="en-US" dirty="0" err="1"/>
              <a:t>Deianira</a:t>
            </a:r>
            <a:r>
              <a:rPr lang="en-US" dirty="0"/>
              <a:t> becomes</a:t>
            </a:r>
          </a:p>
          <a:p>
            <a:pPr marL="0" indent="0">
              <a:buNone/>
            </a:pPr>
            <a:r>
              <a:rPr lang="en-US" dirty="0"/>
              <a:t>jealous (in other sources, Hercules and Iole definitely get married)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she sends the shirt of Nessus to Heracles to win him back</a:t>
            </a:r>
          </a:p>
        </p:txBody>
      </p:sp>
      <p:pic>
        <p:nvPicPr>
          <p:cNvPr id="5" name="Picture 4" title="red-figure vase painting of Heracles and Ness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684" y="685800"/>
            <a:ext cx="3483867" cy="24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55" y="4572000"/>
            <a:ext cx="10167815" cy="1600200"/>
          </a:xfrm>
        </p:spPr>
        <p:txBody>
          <a:bodyPr>
            <a:normAutofit/>
          </a:bodyPr>
          <a:lstStyle/>
          <a:p>
            <a:r>
              <a:rPr lang="en-US" sz="3600" dirty="0"/>
              <a:t>6a. Hercules Cycle: Apotheosis of Heracles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917" y="835271"/>
            <a:ext cx="6242929" cy="3886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Hercules puts on the shirt of Nessus</a:t>
            </a:r>
          </a:p>
          <a:p>
            <a:pPr marL="0" indent="0">
              <a:buNone/>
            </a:pPr>
            <a:r>
              <a:rPr lang="en-US" dirty="0"/>
              <a:t>burns with pain</a:t>
            </a:r>
          </a:p>
          <a:p>
            <a:pPr marL="0" indent="0">
              <a:buNone/>
            </a:pPr>
            <a:r>
              <a:rPr lang="en-US" dirty="0"/>
              <a:t>builds his own funeral pyre</a:t>
            </a:r>
          </a:p>
          <a:p>
            <a:pPr marL="0" indent="0">
              <a:buNone/>
            </a:pPr>
            <a:r>
              <a:rPr lang="en-US" dirty="0"/>
              <a:t>Jove takes pity on him</a:t>
            </a:r>
          </a:p>
          <a:p>
            <a:pPr marL="0" indent="0">
              <a:buNone/>
            </a:pPr>
            <a:r>
              <a:rPr lang="en-US" dirty="0"/>
              <a:t>the mortal parts of Hercules</a:t>
            </a:r>
          </a:p>
          <a:p>
            <a:pPr marL="0" indent="0">
              <a:buNone/>
            </a:pPr>
            <a:r>
              <a:rPr lang="en-US" dirty="0"/>
              <a:t>will die on the pyre</a:t>
            </a:r>
          </a:p>
          <a:p>
            <a:pPr marL="0" indent="0">
              <a:buNone/>
            </a:pPr>
            <a:r>
              <a:rPr lang="en-US" dirty="0"/>
              <a:t>the immortal parts will become a god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episode, Hercules recites all</a:t>
            </a:r>
          </a:p>
          <a:p>
            <a:pPr marL="0" indent="0">
              <a:buNone/>
            </a:pPr>
            <a:r>
              <a:rPr lang="en-US" dirty="0"/>
              <a:t>of his adventures -- the Twelve Labors</a:t>
            </a:r>
          </a:p>
          <a:p>
            <a:pPr marL="0" indent="0">
              <a:buNone/>
            </a:pPr>
            <a:r>
              <a:rPr lang="en-US" dirty="0"/>
              <a:t>and some much more obscure 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635" y="2009104"/>
            <a:ext cx="3314379" cy="26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83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4572000"/>
            <a:ext cx="7431110" cy="1600200"/>
          </a:xfrm>
        </p:spPr>
        <p:txBody>
          <a:bodyPr>
            <a:normAutofit/>
          </a:bodyPr>
          <a:lstStyle/>
          <a:p>
            <a:r>
              <a:rPr lang="en-US" sz="4000" dirty="0"/>
              <a:t>6a. Hercules Cycle: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Iole </a:t>
            </a:r>
            <a:r>
              <a:rPr lang="en-US" sz="4000" dirty="0"/>
              <a:t>and Alcmene converse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35" y="837126"/>
            <a:ext cx="5344733" cy="3734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After Hercules' death, Iole (now engaged to Hyllus) and Hercules' mother, Alcmene, converse, and share a number of </a:t>
            </a:r>
            <a:r>
              <a:rPr lang="en-US" dirty="0" smtClean="0"/>
              <a:t>stories:</a:t>
            </a:r>
          </a:p>
          <a:p>
            <a:pPr marL="457189" indent="-457189">
              <a:buAutoNum type="arabicPeriod"/>
            </a:pPr>
            <a:r>
              <a:rPr lang="en-US" dirty="0" smtClean="0"/>
              <a:t>The birth of Heracles</a:t>
            </a:r>
          </a:p>
          <a:p>
            <a:pPr marL="457189" indent="-457189">
              <a:buAutoNum type="arabicPeriod"/>
            </a:pPr>
            <a:r>
              <a:rPr lang="en-US" dirty="0" err="1" smtClean="0"/>
              <a:t>Dryope</a:t>
            </a:r>
            <a:endParaRPr lang="en-US" dirty="0" smtClean="0"/>
          </a:p>
          <a:p>
            <a:pPr marL="457189" indent="-457189">
              <a:buAutoNum type="arabicPeriod"/>
            </a:pPr>
            <a:r>
              <a:rPr lang="en-US" dirty="0" err="1" smtClean="0"/>
              <a:t>Iolaus</a:t>
            </a:r>
            <a:r>
              <a:rPr lang="en-US" dirty="0" smtClean="0"/>
              <a:t> and the sons of </a:t>
            </a:r>
            <a:r>
              <a:rPr lang="en-US" dirty="0" err="1" smtClean="0"/>
              <a:t>Callirhoe</a:t>
            </a:r>
            <a:endParaRPr lang="en-US" dirty="0" smtClean="0"/>
          </a:p>
          <a:p>
            <a:pPr marL="457189" indent="-457189">
              <a:buAutoNum type="arabicPeriod"/>
            </a:pPr>
            <a:r>
              <a:rPr lang="en-US" dirty="0" err="1" smtClean="0"/>
              <a:t>Byblis</a:t>
            </a:r>
            <a:endParaRPr lang="en-US" dirty="0" smtClean="0"/>
          </a:p>
          <a:p>
            <a:pPr marL="457189" indent="-457189">
              <a:buAutoNum type="arabicPeriod"/>
            </a:pPr>
            <a:r>
              <a:rPr lang="en-US" dirty="0" err="1" smtClean="0"/>
              <a:t>Iphis</a:t>
            </a:r>
            <a:r>
              <a:rPr lang="en-US" dirty="0" smtClean="0"/>
              <a:t> and </a:t>
            </a:r>
            <a:r>
              <a:rPr lang="en-US" dirty="0" err="1" smtClean="0"/>
              <a:t>Ianthe</a:t>
            </a:r>
            <a:endParaRPr lang="en-US" dirty="0"/>
          </a:p>
        </p:txBody>
      </p:sp>
      <p:pic>
        <p:nvPicPr>
          <p:cNvPr id="5" name="Picture 4" descr="Iole with Heracles in the house of Eurytus, as depicted on the 7th century Eurytos column-crater, Louvre." title="Iole and Herac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042" y="2249246"/>
            <a:ext cx="3490476" cy="232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0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43800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 Exam Practice Questions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Which of the following is NOT characteristic of a Greek God?</a:t>
            </a:r>
          </a:p>
          <a:p>
            <a:pPr marL="777232" lvl="1" indent="-457200">
              <a:buAutoNum type="alphaLcPeriod"/>
            </a:pPr>
            <a:r>
              <a:rPr lang="en-US" dirty="0" smtClean="0"/>
              <a:t>Good by nature</a:t>
            </a:r>
          </a:p>
          <a:p>
            <a:pPr marL="777232" lvl="1" indent="-457200">
              <a:buAutoNum type="alphaLcPeriod"/>
            </a:pPr>
            <a:r>
              <a:rPr lang="en-US" dirty="0" smtClean="0"/>
              <a:t>Extreme</a:t>
            </a:r>
          </a:p>
          <a:p>
            <a:pPr marL="777232" lvl="1" indent="-457200">
              <a:buAutoNum type="alphaLcPeriod"/>
            </a:pPr>
            <a:r>
              <a:rPr lang="en-US" dirty="0" smtClean="0"/>
              <a:t>Unseasonal</a:t>
            </a:r>
          </a:p>
          <a:p>
            <a:pPr marL="777232" lvl="1" indent="-457200">
              <a:buAutoNum type="alphaLcPeriod"/>
            </a:pPr>
            <a:r>
              <a:rPr lang="en-US" dirty="0" smtClean="0"/>
              <a:t>Has a divine antagonist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81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6a: The birth of Heracles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132" y="913812"/>
            <a:ext cx="6158523" cy="3886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most familiar story here is how Juno tried to kill the baby Hercules by sending twin snakes to his cradle, and then Hercules strangles them with his bare hands.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Here, we get a different story:</a:t>
            </a:r>
          </a:p>
          <a:p>
            <a:pPr marL="0" indent="0">
              <a:buNone/>
            </a:pPr>
            <a:r>
              <a:rPr lang="en-US" dirty="0"/>
              <a:t>as Alcmene is giving birth, Juno tries to stop her</a:t>
            </a:r>
          </a:p>
          <a:p>
            <a:pPr marL="0" indent="0">
              <a:buNone/>
            </a:pPr>
            <a:r>
              <a:rPr lang="en-US" dirty="0"/>
              <a:t>finally, her maid </a:t>
            </a:r>
            <a:r>
              <a:rPr lang="en-US" dirty="0" err="1"/>
              <a:t>Galanthis</a:t>
            </a:r>
            <a:r>
              <a:rPr lang="en-US" dirty="0"/>
              <a:t> tricks Juno by pretending that Alcmene</a:t>
            </a:r>
          </a:p>
          <a:p>
            <a:pPr marL="0" indent="0">
              <a:buNone/>
            </a:pPr>
            <a:r>
              <a:rPr lang="en-US" dirty="0"/>
              <a:t>has already given birth</a:t>
            </a:r>
          </a:p>
          <a:p>
            <a:pPr marL="0" indent="0">
              <a:buNone/>
            </a:pPr>
            <a:r>
              <a:rPr lang="en-US" dirty="0" err="1"/>
              <a:t>Galanthis</a:t>
            </a:r>
            <a:r>
              <a:rPr lang="en-US" dirty="0"/>
              <a:t> turned into a weasel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655" y="2021983"/>
            <a:ext cx="2442033" cy="29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6a: </a:t>
            </a:r>
            <a:r>
              <a:rPr lang="en-US" dirty="0" err="1" smtClean="0"/>
              <a:t>Dryope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97" y="1013902"/>
            <a:ext cx="5581748" cy="3886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Iole tells story about her sister </a:t>
            </a:r>
            <a:r>
              <a:rPr lang="en-US" sz="1400" dirty="0" err="1"/>
              <a:t>Dryope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Dryope</a:t>
            </a:r>
            <a:r>
              <a:rPr lang="en-US" sz="1400" dirty="0"/>
              <a:t> raped by Apollo</a:t>
            </a:r>
          </a:p>
          <a:p>
            <a:pPr marL="0" indent="0">
              <a:buNone/>
            </a:pPr>
            <a:r>
              <a:rPr lang="en-US" sz="1400" dirty="0" err="1"/>
              <a:t>Andraemon</a:t>
            </a:r>
            <a:r>
              <a:rPr lang="en-US" sz="1400" dirty="0"/>
              <a:t> marries </a:t>
            </a:r>
            <a:r>
              <a:rPr lang="en-US" sz="1400" dirty="0" smtClean="0"/>
              <a:t>her; she </a:t>
            </a:r>
            <a:r>
              <a:rPr lang="en-US" sz="1400" dirty="0"/>
              <a:t>has small baby, nurses him under a shrub</a:t>
            </a:r>
          </a:p>
          <a:p>
            <a:pPr marL="0" indent="0">
              <a:buNone/>
            </a:pPr>
            <a:r>
              <a:rPr lang="en-US" sz="1400" dirty="0"/>
              <a:t>picks flowers from shrub to please baby</a:t>
            </a:r>
          </a:p>
          <a:p>
            <a:pPr marL="0" indent="0">
              <a:buNone/>
            </a:pPr>
            <a:r>
              <a:rPr lang="en-US" sz="1400" dirty="0"/>
              <a:t>shrub bleeds; it's the nymph </a:t>
            </a:r>
            <a:r>
              <a:rPr lang="en-US" sz="1400" dirty="0" err="1"/>
              <a:t>Lotis</a:t>
            </a:r>
            <a:r>
              <a:rPr lang="en-US" sz="1400" dirty="0"/>
              <a:t>,</a:t>
            </a:r>
          </a:p>
          <a:p>
            <a:pPr marL="0" indent="0">
              <a:buNone/>
            </a:pPr>
            <a:r>
              <a:rPr lang="en-US" sz="1400" dirty="0"/>
              <a:t>who had fled Priapus</a:t>
            </a:r>
          </a:p>
          <a:p>
            <a:pPr marL="0" indent="0">
              <a:buNone/>
            </a:pPr>
            <a:r>
              <a:rPr lang="en-US" sz="1400" dirty="0" err="1"/>
              <a:t>Dryope</a:t>
            </a:r>
            <a:r>
              <a:rPr lang="en-US" sz="1400" dirty="0"/>
              <a:t> herself turned into a tree</a:t>
            </a:r>
            <a:r>
              <a:rPr lang="en-US" sz="1400" dirty="0" smtClean="0"/>
              <a:t>: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	    …but </a:t>
            </a:r>
            <a:r>
              <a:rPr lang="en-US" sz="1400" dirty="0"/>
              <a:t>now in terror tried</a:t>
            </a:r>
          </a:p>
          <a:p>
            <a:pPr marL="0" indent="0">
              <a:buNone/>
            </a:pPr>
            <a:r>
              <a:rPr lang="en-US" sz="1400" dirty="0"/>
              <a:t>to turn away and leave, but found her feet </a:t>
            </a:r>
          </a:p>
          <a:p>
            <a:pPr marL="0" indent="0">
              <a:buNone/>
            </a:pPr>
            <a:r>
              <a:rPr lang="en-US" sz="1400" dirty="0"/>
              <a:t>rooted. She fought to free herself, but failed</a:t>
            </a:r>
          </a:p>
          <a:p>
            <a:pPr marL="0" indent="0">
              <a:buNone/>
            </a:pPr>
            <a:r>
              <a:rPr lang="en-US" sz="1400" dirty="0"/>
              <a:t>to move below her bosom. Gradually</a:t>
            </a:r>
          </a:p>
          <a:p>
            <a:pPr marL="0" indent="0">
              <a:buNone/>
            </a:pPr>
            <a:r>
              <a:rPr lang="en-US" sz="1400" dirty="0"/>
              <a:t>up from the soil right around her legs and loins</a:t>
            </a:r>
          </a:p>
          <a:p>
            <a:pPr marL="0" indent="0">
              <a:buNone/>
            </a:pPr>
            <a:r>
              <a:rPr lang="en-US" sz="1400" dirty="0"/>
              <a:t>bark climbed and clung; and, seeing it, she tried</a:t>
            </a:r>
          </a:p>
          <a:p>
            <a:pPr marL="0" indent="0">
              <a:buNone/>
            </a:pPr>
            <a:r>
              <a:rPr lang="en-US" sz="1400" dirty="0"/>
              <a:t>to tear her hair, but found leaves filled and her hand,</a:t>
            </a:r>
          </a:p>
          <a:p>
            <a:pPr marL="0" indent="0">
              <a:buNone/>
            </a:pPr>
            <a:r>
              <a:rPr lang="en-US" sz="1400" dirty="0"/>
              <a:t>leaves covered her whole head. Her little boy,</a:t>
            </a:r>
          </a:p>
          <a:p>
            <a:pPr marL="0" indent="0">
              <a:buNone/>
            </a:pPr>
            <a:r>
              <a:rPr lang="en-US" sz="1400" dirty="0" err="1"/>
              <a:t>Amphissos</a:t>
            </a:r>
            <a:r>
              <a:rPr lang="en-US" sz="1400" dirty="0"/>
              <a:t>... could feel his mother's breasts</a:t>
            </a:r>
          </a:p>
          <a:p>
            <a:pPr marL="0" indent="0">
              <a:buNone/>
            </a:pPr>
            <a:r>
              <a:rPr lang="en-US" sz="1400" dirty="0"/>
              <a:t>grow hard; the milky flow failed as he sucked."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199" y="1996225"/>
            <a:ext cx="3721014" cy="29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1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30" y="4572000"/>
            <a:ext cx="10266289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6a: </a:t>
            </a:r>
            <a:r>
              <a:rPr lang="en-US" sz="4000" dirty="0" err="1" smtClean="0"/>
              <a:t>Iolaus</a:t>
            </a:r>
            <a:r>
              <a:rPr lang="en-US" sz="4000" dirty="0" smtClean="0"/>
              <a:t> and the sons of </a:t>
            </a:r>
            <a:r>
              <a:rPr lang="en-US" sz="4000" dirty="0" err="1" smtClean="0"/>
              <a:t>Callirhoe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35" y="721218"/>
            <a:ext cx="5872766" cy="385078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suddenly</a:t>
            </a:r>
            <a:r>
              <a:rPr lang="en-US" dirty="0"/>
              <a:t>, there appears </a:t>
            </a:r>
            <a:r>
              <a:rPr lang="en-US" dirty="0" err="1"/>
              <a:t>Iolaus</a:t>
            </a:r>
            <a:r>
              <a:rPr lang="en-US" dirty="0"/>
              <a:t>, Hercules' </a:t>
            </a:r>
            <a:r>
              <a:rPr lang="en-US" dirty="0" smtClean="0"/>
              <a:t>companion, restored </a:t>
            </a:r>
            <a:r>
              <a:rPr lang="en-US" dirty="0"/>
              <a:t>to his full youth</a:t>
            </a:r>
          </a:p>
          <a:p>
            <a:r>
              <a:rPr lang="en-US" dirty="0"/>
              <a:t>it turns out that Hebe, the goddess of youth (and a wife to </a:t>
            </a:r>
            <a:r>
              <a:rPr lang="en-US" dirty="0" smtClean="0"/>
              <a:t>Hercules) has </a:t>
            </a:r>
            <a:r>
              <a:rPr lang="en-US" dirty="0"/>
              <a:t>taken years off his life, and given them to the sons of </a:t>
            </a:r>
            <a:r>
              <a:rPr lang="en-US" dirty="0" err="1"/>
              <a:t>Callirhoe</a:t>
            </a:r>
            <a:endParaRPr lang="en-US" dirty="0"/>
          </a:p>
          <a:p>
            <a:r>
              <a:rPr lang="en-US" dirty="0" err="1"/>
              <a:t>Callirhoe</a:t>
            </a:r>
            <a:r>
              <a:rPr lang="en-US" dirty="0"/>
              <a:t> is the daughter of Achelous and second wife of </a:t>
            </a:r>
            <a:r>
              <a:rPr lang="en-US" dirty="0" err="1"/>
              <a:t>Alcmaeon</a:t>
            </a:r>
            <a:r>
              <a:rPr lang="en-US" dirty="0"/>
              <a:t>;</a:t>
            </a:r>
          </a:p>
          <a:p>
            <a:r>
              <a:rPr lang="en-US" dirty="0"/>
              <a:t>she wants </a:t>
            </a:r>
            <a:r>
              <a:rPr lang="en-US" dirty="0" err="1"/>
              <a:t>Alcmaeon</a:t>
            </a:r>
            <a:r>
              <a:rPr lang="en-US" dirty="0"/>
              <a:t> to get her Harmonia's necklace,</a:t>
            </a:r>
          </a:p>
          <a:p>
            <a:r>
              <a:rPr lang="en-US" dirty="0"/>
              <a:t>but </a:t>
            </a:r>
            <a:r>
              <a:rPr lang="en-US" dirty="0" err="1"/>
              <a:t>Alcmaeon</a:t>
            </a:r>
            <a:r>
              <a:rPr lang="en-US" dirty="0"/>
              <a:t> is killed before he can give it to her</a:t>
            </a:r>
          </a:p>
          <a:p>
            <a:r>
              <a:rPr lang="en-US" dirty="0"/>
              <a:t>she wants her boys to grow up faster than usual to get revenge</a:t>
            </a:r>
          </a:p>
        </p:txBody>
      </p:sp>
      <p:pic>
        <p:nvPicPr>
          <p:cNvPr id="4" name="Picture 3" descr="1C BC Mosaic from Anzio Nymphaeum, Rome." title="Heracles and Iolau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246" y="2446986"/>
            <a:ext cx="2833354" cy="21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0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6a: </a:t>
            </a:r>
            <a:r>
              <a:rPr lang="en-US" dirty="0" err="1" smtClean="0"/>
              <a:t>Byblis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64235"/>
            <a:ext cx="10058400" cy="25216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Jove says that's enough playing with the age of people; </a:t>
            </a:r>
          </a:p>
          <a:p>
            <a:pPr marL="0" indent="0">
              <a:buNone/>
            </a:pPr>
            <a:r>
              <a:rPr lang="en-US" dirty="0"/>
              <a:t>says that if he could, he would have restored King Minos his youth. </a:t>
            </a:r>
          </a:p>
          <a:p>
            <a:pPr marL="0" indent="0">
              <a:buNone/>
            </a:pPr>
            <a:r>
              <a:rPr lang="en-US" dirty="0"/>
              <a:t>Segue to Minos' son, Miletus, who moves to Asia Minor,</a:t>
            </a:r>
          </a:p>
          <a:p>
            <a:pPr marL="0" indent="0">
              <a:buNone/>
            </a:pPr>
            <a:r>
              <a:rPr lang="en-US" dirty="0"/>
              <a:t>and then to his twin children </a:t>
            </a:r>
            <a:r>
              <a:rPr lang="en-US" dirty="0" err="1"/>
              <a:t>Byblis</a:t>
            </a:r>
            <a:r>
              <a:rPr lang="en-US" dirty="0"/>
              <a:t> (daughter) and </a:t>
            </a:r>
            <a:r>
              <a:rPr lang="en-US" dirty="0" err="1"/>
              <a:t>Caunus</a:t>
            </a:r>
            <a:r>
              <a:rPr lang="en-US" dirty="0"/>
              <a:t> (son)</a:t>
            </a:r>
          </a:p>
          <a:p>
            <a:pPr marL="0" indent="0">
              <a:buNone/>
            </a:pPr>
            <a:r>
              <a:rPr lang="en-US" dirty="0" err="1"/>
              <a:t>Byblis</a:t>
            </a:r>
            <a:r>
              <a:rPr lang="en-US" dirty="0"/>
              <a:t> falls hopelessly in love with her twin brother</a:t>
            </a:r>
          </a:p>
          <a:p>
            <a:pPr marL="0" indent="0">
              <a:buNone/>
            </a:pPr>
            <a:r>
              <a:rPr lang="en-US" dirty="0"/>
              <a:t>she tries to seduce him; he spurns her; she tries harder</a:t>
            </a:r>
          </a:p>
          <a:p>
            <a:pPr marL="0" indent="0">
              <a:buNone/>
            </a:pPr>
            <a:r>
              <a:rPr lang="en-US" dirty="0"/>
              <a:t>he runs away; she pursues him</a:t>
            </a:r>
          </a:p>
          <a:p>
            <a:pPr marL="0" indent="0">
              <a:buNone/>
            </a:pPr>
            <a:r>
              <a:rPr lang="en-US" dirty="0"/>
              <a:t>eventually she collapses in the forest</a:t>
            </a:r>
          </a:p>
          <a:p>
            <a:pPr marL="0" indent="0">
              <a:buNone/>
            </a:pPr>
            <a:r>
              <a:rPr lang="en-US" dirty="0"/>
              <a:t>wood-nymphs comfort her, and she's turned into a spring.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001" y="3429000"/>
            <a:ext cx="446802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4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6a: </a:t>
            </a:r>
            <a:r>
              <a:rPr lang="en-US" dirty="0" err="1" smtClean="0"/>
              <a:t>Iphis</a:t>
            </a:r>
            <a:r>
              <a:rPr lang="en-US" dirty="0" smtClean="0"/>
              <a:t> and </a:t>
            </a:r>
            <a:r>
              <a:rPr lang="en-US" dirty="0" err="1" smtClean="0"/>
              <a:t>Ianthe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279" y="621407"/>
            <a:ext cx="5543639" cy="46599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Back to Crete (where Minos, </a:t>
            </a:r>
            <a:r>
              <a:rPr lang="en-US" dirty="0" err="1"/>
              <a:t>Byblis</a:t>
            </a:r>
            <a:r>
              <a:rPr lang="en-US" dirty="0"/>
              <a:t>' grandfather, is king).</a:t>
            </a:r>
          </a:p>
          <a:p>
            <a:pPr marL="0" indent="0">
              <a:buNone/>
            </a:pPr>
            <a:r>
              <a:rPr lang="en-US" dirty="0"/>
              <a:t>There, a poor man, </a:t>
            </a:r>
            <a:r>
              <a:rPr lang="en-US" dirty="0" err="1"/>
              <a:t>Ligdus</a:t>
            </a:r>
            <a:r>
              <a:rPr lang="en-US" dirty="0"/>
              <a:t>, has a pregnant wife</a:t>
            </a:r>
          </a:p>
          <a:p>
            <a:pPr marL="0" indent="0">
              <a:buNone/>
            </a:pPr>
            <a:r>
              <a:rPr lang="en-US" dirty="0"/>
              <a:t>he prays that they have a son, because they can't afford a daughter.</a:t>
            </a:r>
          </a:p>
          <a:p>
            <a:pPr marL="0" indent="0">
              <a:buNone/>
            </a:pPr>
            <a:r>
              <a:rPr lang="en-US" dirty="0"/>
              <a:t>They have a daughter, whom </a:t>
            </a:r>
            <a:r>
              <a:rPr lang="en-US" dirty="0" err="1"/>
              <a:t>Ligdus</a:t>
            </a:r>
            <a:r>
              <a:rPr lang="en-US" dirty="0"/>
              <a:t>' wife</a:t>
            </a:r>
          </a:p>
          <a:p>
            <a:pPr marL="0" indent="0">
              <a:buNone/>
            </a:pPr>
            <a:r>
              <a:rPr lang="en-US" dirty="0"/>
              <a:t>raises as a boy, with the ambiguous name </a:t>
            </a:r>
            <a:r>
              <a:rPr lang="en-US" dirty="0" err="1" smtClean="0"/>
              <a:t>Iphis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All is well until </a:t>
            </a:r>
            <a:r>
              <a:rPr lang="en-US" dirty="0" err="1"/>
              <a:t>Iphis</a:t>
            </a:r>
            <a:r>
              <a:rPr lang="en-US" dirty="0"/>
              <a:t> grows up, and is engaged to</a:t>
            </a:r>
          </a:p>
          <a:p>
            <a:pPr marL="0" indent="0">
              <a:buNone/>
            </a:pPr>
            <a:r>
              <a:rPr lang="en-US" dirty="0" err="1"/>
              <a:t>Ianthe</a:t>
            </a:r>
            <a:r>
              <a:rPr lang="en-US" dirty="0"/>
              <a:t>, who is a biological female</a:t>
            </a:r>
          </a:p>
          <a:p>
            <a:pPr marL="0" indent="0">
              <a:buNone/>
            </a:pPr>
            <a:r>
              <a:rPr lang="en-US" dirty="0" err="1"/>
              <a:t>Iphis</a:t>
            </a:r>
            <a:r>
              <a:rPr lang="en-US" dirty="0"/>
              <a:t> falls in love with </a:t>
            </a:r>
            <a:r>
              <a:rPr lang="en-US" dirty="0" err="1"/>
              <a:t>Ianthe</a:t>
            </a:r>
            <a:r>
              <a:rPr lang="en-US" dirty="0"/>
              <a:t>, but is terrified of</a:t>
            </a:r>
          </a:p>
          <a:p>
            <a:pPr marL="0" indent="0">
              <a:buNone/>
            </a:pPr>
            <a:r>
              <a:rPr lang="en-US" dirty="0" err="1"/>
              <a:t>Ianthe</a:t>
            </a:r>
            <a:r>
              <a:rPr lang="en-US" dirty="0"/>
              <a:t> discovering the truth</a:t>
            </a:r>
          </a:p>
          <a:p>
            <a:pPr marL="0" indent="0">
              <a:buNone/>
            </a:pPr>
            <a:r>
              <a:rPr lang="en-US" dirty="0"/>
              <a:t>Then Isis turns </a:t>
            </a:r>
            <a:r>
              <a:rPr lang="en-US" dirty="0" err="1"/>
              <a:t>Iphis</a:t>
            </a:r>
            <a:r>
              <a:rPr lang="en-US" dirty="0"/>
              <a:t> into a man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her side</a:t>
            </a:r>
          </a:p>
          <a:p>
            <a:pPr marL="0" indent="0">
              <a:buNone/>
            </a:pPr>
            <a:r>
              <a:rPr lang="en-US" dirty="0"/>
              <a:t>walked </a:t>
            </a:r>
            <a:r>
              <a:rPr lang="en-US" dirty="0" err="1"/>
              <a:t>Iphis</a:t>
            </a:r>
            <a:r>
              <a:rPr lang="en-US" dirty="0"/>
              <a:t>, as she went, with longer strides</a:t>
            </a:r>
          </a:p>
          <a:p>
            <a:pPr marL="0" indent="0">
              <a:buNone/>
            </a:pPr>
            <a:r>
              <a:rPr lang="en-US" dirty="0"/>
              <a:t>than usual, her cheeks of darker hue,</a:t>
            </a:r>
          </a:p>
          <a:p>
            <a:pPr marL="0" indent="0">
              <a:buNone/>
            </a:pPr>
            <a:r>
              <a:rPr lang="en-US" dirty="0"/>
              <a:t>her features firmer, limbs more powerful,</a:t>
            </a:r>
          </a:p>
          <a:p>
            <a:pPr marL="0" indent="0">
              <a:buNone/>
            </a:pPr>
            <a:r>
              <a:rPr lang="en-US" dirty="0"/>
              <a:t>her hanging tresses shorter, and her strength</a:t>
            </a:r>
          </a:p>
          <a:p>
            <a:pPr marL="0" indent="0">
              <a:buNone/>
            </a:pPr>
            <a:r>
              <a:rPr lang="en-US" dirty="0"/>
              <a:t>greater than woman's wont. She who had been</a:t>
            </a:r>
          </a:p>
          <a:p>
            <a:pPr marL="0" indent="0">
              <a:buNone/>
            </a:pPr>
            <a:r>
              <a:rPr lang="en-US" dirty="0"/>
              <a:t>a girl a moment past was now a boy.</a:t>
            </a:r>
          </a:p>
        </p:txBody>
      </p:sp>
      <p:pic>
        <p:nvPicPr>
          <p:cNvPr id="4" name="Picture 3" descr="Benserade, 1648. Performed on stage in Marseille, France 15-19 January 2013." title="from stage production of Iphis et Ia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3" y="2794715"/>
            <a:ext cx="4186560" cy="23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Orpheus Cycle</a:t>
            </a:r>
            <a:endParaRPr lang="en-US" dirty="0"/>
          </a:p>
        </p:txBody>
      </p:sp>
      <p:pic>
        <p:nvPicPr>
          <p:cNvPr id="2050" name="Picture 2" descr=" Orpheus surroundend by animals. Ancient Roman floor mosaic, from Palermo, now in the. Museo archeologico regionale di Palermo." title="Mosaic of Orpheus surrounded by animal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25" y="1236638"/>
            <a:ext cx="3296031" cy="350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06084" y="601563"/>
            <a:ext cx="531897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 smtClean="0"/>
              <a:t>Orpheus one of the most famous figures in Greek myth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 smtClean="0"/>
              <a:t>when he's a boy, Apollo gives him a lyre, and he becomes a musician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 smtClean="0"/>
              <a:t>marries Eurydice, but on their wedding day she dies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 smtClean="0"/>
              <a:t>(in some versions, she's assaulted by a Satyr,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 smtClean="0"/>
              <a:t>then in escaping him falls into a pit of vipers)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 smtClean="0"/>
              <a:t>Orpheus is devastated, but goes to the underworld and  begs Pluto to let him have wife back.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 smtClean="0"/>
              <a:t>He sings so beautifully that Pluto agrees,  on the condition that Orpheus not look back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 smtClean="0"/>
              <a:t>Orpheus does, and Eurydice dies again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 smtClean="0"/>
              <a:t>Afterwards, Orpheus invents homosexuality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 smtClean="0"/>
              <a:t>then torn to pieces by Maenads</a:t>
            </a:r>
          </a:p>
          <a:p>
            <a:endParaRPr lang="en-US" sz="1600" dirty="0" smtClean="0"/>
          </a:p>
          <a:p>
            <a:r>
              <a:rPr lang="en-US" sz="1600" dirty="0" smtClean="0"/>
              <a:t>Also associated with mystery religion</a:t>
            </a:r>
          </a:p>
          <a:p>
            <a:endParaRPr lang="en-US" sz="1600" dirty="0" smtClean="0"/>
          </a:p>
          <a:p>
            <a:r>
              <a:rPr lang="en-US" sz="1600" dirty="0" smtClean="0"/>
              <a:t>Again, Ovid doesn't emphasize the main parts of the story, and uses Orpheus' reputation as a singer to tell all sorts of unrelated stories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568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</a:t>
            </a:r>
            <a:r>
              <a:rPr lang="en-US" dirty="0" err="1" smtClean="0"/>
              <a:t>Cyparissus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002" y="914400"/>
            <a:ext cx="5731957" cy="3657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Orpheus is such a great singer that the very trees assemble to hear him sing.</a:t>
            </a:r>
          </a:p>
          <a:p>
            <a:pPr marL="0" indent="0">
              <a:buNone/>
            </a:pPr>
            <a:r>
              <a:rPr lang="en-US" dirty="0"/>
              <a:t>Except for the cypress...</a:t>
            </a:r>
          </a:p>
          <a:p>
            <a:pPr marL="0" indent="0">
              <a:buNone/>
            </a:pPr>
            <a:r>
              <a:rPr lang="en-US" dirty="0" err="1"/>
              <a:t>Cyparissus</a:t>
            </a:r>
            <a:r>
              <a:rPr lang="en-US" dirty="0"/>
              <a:t> was a beautiful boy whom Apollo loved</a:t>
            </a:r>
          </a:p>
          <a:p>
            <a:pPr marL="0" indent="0">
              <a:buNone/>
            </a:pPr>
            <a:r>
              <a:rPr lang="en-US" dirty="0"/>
              <a:t>he used to be friendly with a stag sacred to the nymphs</a:t>
            </a:r>
          </a:p>
          <a:p>
            <a:pPr marL="0" indent="0">
              <a:buNone/>
            </a:pPr>
            <a:r>
              <a:rPr lang="en-US" dirty="0"/>
              <a:t>one day he accidentally kills the stag, and is inconsolable with grief. </a:t>
            </a:r>
          </a:p>
          <a:p>
            <a:pPr marL="0" indent="0">
              <a:buNone/>
            </a:pPr>
            <a:r>
              <a:rPr lang="en-US" dirty="0"/>
              <a:t>He begs to be allowed to grieve forever, and Apollo turns him into the cypress tree.</a:t>
            </a:r>
          </a:p>
        </p:txBody>
      </p:sp>
      <p:pic>
        <p:nvPicPr>
          <p:cNvPr id="4" name="Picture 3" descr="Mosaic of Cyparissus with his beloved stag,from High Cross Street,Leicester,discovered in the 1670's,now in the Jewry Wall museum." title="mosaic of Cyparissus and his sta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8163" y="1519707"/>
            <a:ext cx="2674402" cy="2315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59080" y="3925669"/>
            <a:ext cx="2912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Cf. Ascanius killing Silvia's </a:t>
            </a:r>
            <a:endParaRPr lang="en-US" dirty="0" smtClean="0"/>
          </a:p>
          <a:p>
            <a:r>
              <a:rPr lang="en-US" dirty="0" smtClean="0"/>
              <a:t>sacred </a:t>
            </a:r>
            <a:r>
              <a:rPr lang="en-US" dirty="0"/>
              <a:t>deer in </a:t>
            </a:r>
            <a:r>
              <a:rPr lang="en-US" i="1" dirty="0"/>
              <a:t>Aeneid </a:t>
            </a:r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8447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The Songs of Orpheus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171070"/>
            <a:ext cx="8157060" cy="8018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Orpheus begins to sing to the assembled trees and others</a:t>
            </a:r>
          </a:p>
          <a:p>
            <a:pPr marL="0" indent="0">
              <a:buNone/>
            </a:pPr>
            <a:r>
              <a:rPr lang="en-US" dirty="0"/>
              <a:t>Many of these stories are of different kinds of unconventional love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544314"/>
            <a:ext cx="3518494" cy="3370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2682" y="1043483"/>
            <a:ext cx="45913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Orpheus begins with invocation:</a:t>
            </a:r>
          </a:p>
          <a:p>
            <a:r>
              <a:rPr lang="en-US" dirty="0"/>
              <a:t>"From Jove, great Mother Muse,</a:t>
            </a:r>
          </a:p>
          <a:p>
            <a:r>
              <a:rPr lang="en-US" dirty="0"/>
              <a:t>Inspire my song: to Jove all creatures bow;</a:t>
            </a:r>
          </a:p>
          <a:p>
            <a:r>
              <a:rPr lang="en-US" dirty="0"/>
              <a:t>Jove's might I've often hymned in days gone by.</a:t>
            </a:r>
          </a:p>
          <a:p>
            <a:r>
              <a:rPr lang="en-US" dirty="0"/>
              <a:t>I sang the giants in a graver theme</a:t>
            </a:r>
          </a:p>
          <a:p>
            <a:r>
              <a:rPr lang="en-US" dirty="0"/>
              <a:t>and bolts victorious in </a:t>
            </a:r>
            <a:r>
              <a:rPr lang="en-US" dirty="0" err="1"/>
              <a:t>Phlegra's</a:t>
            </a:r>
            <a:r>
              <a:rPr lang="en-US" dirty="0"/>
              <a:t> plains.</a:t>
            </a:r>
          </a:p>
          <a:p>
            <a:r>
              <a:rPr lang="en-US" dirty="0"/>
              <a:t>But now I need a lighter strain, to sing</a:t>
            </a:r>
          </a:p>
          <a:p>
            <a:r>
              <a:rPr lang="en-US" dirty="0"/>
              <a:t>of boys beloved by gods, and girls bewitched</a:t>
            </a:r>
          </a:p>
          <a:p>
            <a:r>
              <a:rPr lang="en-US" dirty="0"/>
              <a:t>by lawless fires who paid the price of lust."</a:t>
            </a:r>
          </a:p>
        </p:txBody>
      </p:sp>
    </p:spTree>
    <p:extLst>
      <p:ext uri="{BB962C8B-B14F-4D97-AF65-F5344CB8AC3E}">
        <p14:creationId xmlns:p14="http://schemas.microsoft.com/office/powerpoint/2010/main" val="2693873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4572000"/>
            <a:ext cx="7660783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7. Songs of Orpheus: Ganymede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428" y="576629"/>
            <a:ext cx="8551572" cy="1199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Ganymede a mortal boy whom Jove falls in love with.</a:t>
            </a:r>
          </a:p>
          <a:p>
            <a:pPr marL="0" indent="0">
              <a:buNone/>
            </a:pPr>
            <a:r>
              <a:rPr lang="en-US" sz="1900" dirty="0"/>
              <a:t>Jove turns into an eagle and brings Ganymede up to the heavens to be his cupbearer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7403" y="1674055"/>
            <a:ext cx="3869973" cy="28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8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4572000"/>
            <a:ext cx="7660783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7. Songs of Orpheus: Hyacinth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87" y="460717"/>
            <a:ext cx="5481576" cy="480060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Apollo falls in love with a Spartan boy, Hyacinthus.</a:t>
            </a:r>
          </a:p>
          <a:p>
            <a:pPr marL="0" indent="0">
              <a:buNone/>
            </a:pPr>
            <a:r>
              <a:rPr lang="en-US" dirty="0"/>
              <a:t>He forgets to play his lyre,</a:t>
            </a:r>
          </a:p>
          <a:p>
            <a:pPr marL="0" indent="0">
              <a:buNone/>
            </a:pPr>
            <a:r>
              <a:rPr lang="en-US" dirty="0"/>
              <a:t>and instead hunts with Hyacinthus</a:t>
            </a:r>
          </a:p>
          <a:p>
            <a:pPr marL="0" indent="0">
              <a:buNone/>
            </a:pPr>
            <a:r>
              <a:rPr lang="en-US" dirty="0"/>
              <a:t>one day, they're playing with a discus,</a:t>
            </a:r>
          </a:p>
          <a:p>
            <a:pPr marL="0" indent="0">
              <a:buNone/>
            </a:pPr>
            <a:r>
              <a:rPr lang="en-US" dirty="0"/>
              <a:t>and Hyacinthus gets hit in the head and dies</a:t>
            </a:r>
          </a:p>
          <a:p>
            <a:pPr marL="0" indent="0">
              <a:buNone/>
            </a:pPr>
            <a:r>
              <a:rPr lang="en-US" dirty="0"/>
              <a:t>Apollo dedicates the hyacinth flower</a:t>
            </a:r>
          </a:p>
          <a:p>
            <a:pPr marL="0" indent="0">
              <a:buNone/>
            </a:pPr>
            <a:r>
              <a:rPr lang="en-US" dirty="0"/>
              <a:t>to his beloved, decorating it with</a:t>
            </a:r>
          </a:p>
          <a:p>
            <a:pPr marL="0" indent="0">
              <a:buNone/>
            </a:pPr>
            <a:r>
              <a:rPr lang="en-US" dirty="0"/>
              <a:t>the letters AI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AI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his own laments.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NB: the -</a:t>
            </a:r>
            <a:r>
              <a:rPr lang="en-US" dirty="0" err="1"/>
              <a:t>nthus</a:t>
            </a:r>
            <a:r>
              <a:rPr lang="en-US" dirty="0"/>
              <a:t> in the boy's name shows that it's of </a:t>
            </a:r>
          </a:p>
          <a:p>
            <a:pPr marL="0" indent="0">
              <a:buNone/>
            </a:pPr>
            <a:r>
              <a:rPr lang="en-US" dirty="0"/>
              <a:t>pre-Greek origin</a:t>
            </a:r>
          </a:p>
          <a:p>
            <a:pPr marL="0" indent="0">
              <a:buNone/>
            </a:pPr>
            <a:r>
              <a:rPr lang="en-US" dirty="0"/>
              <a:t>may be a god of pre-Greek peoples</a:t>
            </a:r>
          </a:p>
        </p:txBody>
      </p:sp>
      <p:pic>
        <p:nvPicPr>
          <p:cNvPr id="6" name="Picture 5" descr="Alexander Kisely" title="Apollo and the dying Hyacinth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63" y="533199"/>
            <a:ext cx="2881793" cy="2549769"/>
          </a:xfrm>
          <a:prstGeom prst="rect">
            <a:avLst/>
          </a:prstGeom>
        </p:spPr>
      </p:pic>
      <p:pic>
        <p:nvPicPr>
          <p:cNvPr id="7" name="Picture 6" title="photo of hyacinth flower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99" y="3193749"/>
            <a:ext cx="2567719" cy="21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3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43800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 Exam Practice Questions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Which of the gods or goddesses is concerned with the grape harvest, wine-making, and tragedy?</a:t>
            </a:r>
          </a:p>
          <a:p>
            <a:pPr marL="457200" indent="-457200">
              <a:buAutoNum type="alphaLcPeriod"/>
            </a:pPr>
            <a:r>
              <a:rPr lang="en-US" dirty="0" smtClean="0"/>
              <a:t>Apollo</a:t>
            </a:r>
          </a:p>
          <a:p>
            <a:pPr marL="457200" indent="-457200">
              <a:buAutoNum type="alphaLcPeriod"/>
            </a:pPr>
            <a:r>
              <a:rPr lang="en-US" dirty="0" smtClean="0"/>
              <a:t>Demeter</a:t>
            </a:r>
          </a:p>
          <a:p>
            <a:pPr marL="457200" indent="-457200">
              <a:buAutoNum type="alphaLcPeriod"/>
            </a:pPr>
            <a:r>
              <a:rPr lang="en-US" dirty="0" smtClean="0"/>
              <a:t>Dionysus</a:t>
            </a:r>
          </a:p>
          <a:p>
            <a:pPr marL="457200" indent="-457200">
              <a:buAutoNum type="alphaLcPeriod"/>
            </a:pPr>
            <a:r>
              <a:rPr lang="en-US" dirty="0" smtClean="0"/>
              <a:t>Hermes</a:t>
            </a:r>
          </a:p>
        </p:txBody>
      </p:sp>
    </p:spTree>
    <p:extLst>
      <p:ext uri="{BB962C8B-B14F-4D97-AF65-F5344CB8AC3E}">
        <p14:creationId xmlns:p14="http://schemas.microsoft.com/office/powerpoint/2010/main" val="1997908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612" y="4572000"/>
            <a:ext cx="9347399" cy="1600200"/>
          </a:xfrm>
        </p:spPr>
        <p:txBody>
          <a:bodyPr>
            <a:normAutofit/>
          </a:bodyPr>
          <a:lstStyle/>
          <a:p>
            <a:r>
              <a:rPr lang="en-US" sz="3600" dirty="0"/>
              <a:t>7. Songs of Orpheus: Pygmalion and Galatea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612" y="547818"/>
            <a:ext cx="6031915" cy="4800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quick transition: the story of the </a:t>
            </a:r>
            <a:r>
              <a:rPr lang="en-US" dirty="0" err="1"/>
              <a:t>Propoetides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who don't respect Venus, and are turned into</a:t>
            </a:r>
          </a:p>
          <a:p>
            <a:pPr marL="0" indent="0">
              <a:buNone/>
            </a:pPr>
            <a:r>
              <a:rPr lang="en-US" dirty="0"/>
              <a:t>temple prostitutes by 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Pygmalion, a sculptor, is disgusted by them,</a:t>
            </a:r>
          </a:p>
          <a:p>
            <a:pPr marL="0" indent="0">
              <a:buNone/>
            </a:pPr>
            <a:r>
              <a:rPr lang="en-US" dirty="0"/>
              <a:t>and decides to make his own woman in sculpture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prays to Venus, who gives statue (Galatea) life</a:t>
            </a:r>
          </a:p>
          <a:p>
            <a:pPr marL="0" indent="0">
              <a:buNone/>
            </a:pPr>
            <a:r>
              <a:rPr lang="en-US" dirty="0"/>
              <a:t>Pygmalion and Galatea have daughter </a:t>
            </a:r>
            <a:r>
              <a:rPr lang="en-US" dirty="0" err="1"/>
              <a:t>Paphos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who gives her name to Cyprus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"And he went home, home to his heart's delight,</a:t>
            </a:r>
          </a:p>
          <a:p>
            <a:pPr marL="0" indent="0">
              <a:buNone/>
            </a:pPr>
            <a:r>
              <a:rPr lang="en-US" dirty="0"/>
              <a:t>and kissed her as she lay, and she seemed warm;</a:t>
            </a:r>
          </a:p>
          <a:p>
            <a:pPr marL="0" indent="0">
              <a:buNone/>
            </a:pPr>
            <a:r>
              <a:rPr lang="en-US" dirty="0"/>
              <a:t>again he kissed her and with </a:t>
            </a:r>
            <a:r>
              <a:rPr lang="en-US" dirty="0" err="1"/>
              <a:t>marvelling</a:t>
            </a:r>
            <a:r>
              <a:rPr lang="en-US" dirty="0"/>
              <a:t> touch</a:t>
            </a:r>
          </a:p>
          <a:p>
            <a:pPr marL="0" indent="0">
              <a:buNone/>
            </a:pPr>
            <a:r>
              <a:rPr lang="en-US" dirty="0"/>
              <a:t>caressed her breast; beneath his touch the flesh</a:t>
            </a:r>
          </a:p>
          <a:p>
            <a:pPr marL="0" indent="0">
              <a:buNone/>
            </a:pPr>
            <a:r>
              <a:rPr lang="en-US" dirty="0"/>
              <a:t>grew soft, its ivory hardness vanishing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91" y="1503907"/>
            <a:ext cx="3107293" cy="36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31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524" y="4572001"/>
            <a:ext cx="10133011" cy="1600200"/>
          </a:xfrm>
        </p:spPr>
        <p:txBody>
          <a:bodyPr>
            <a:normAutofit/>
          </a:bodyPr>
          <a:lstStyle/>
          <a:p>
            <a:r>
              <a:rPr lang="en-US" sz="4000" dirty="0"/>
              <a:t>7. Songs of Orpheus: Myrrha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61" y="756931"/>
            <a:ext cx="5292007" cy="4800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/>
              <a:t>Paphos</a:t>
            </a:r>
            <a:r>
              <a:rPr lang="en-US" dirty="0"/>
              <a:t> has a son </a:t>
            </a:r>
            <a:r>
              <a:rPr lang="en-US" dirty="0" err="1"/>
              <a:t>Cinyras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his daughter, Myrrha, falls in love with him</a:t>
            </a:r>
          </a:p>
          <a:p>
            <a:pPr marL="0" indent="0">
              <a:buNone/>
            </a:pPr>
            <a:r>
              <a:rPr lang="en-US" dirty="0"/>
              <a:t>she tries to kill herself rather than give in to desire</a:t>
            </a:r>
          </a:p>
          <a:p>
            <a:pPr marL="0" indent="0">
              <a:buNone/>
            </a:pPr>
            <a:r>
              <a:rPr lang="en-US" dirty="0"/>
              <a:t>her nurse stops her, and eventually agrees to help her</a:t>
            </a:r>
          </a:p>
          <a:p>
            <a:pPr marL="0" indent="0">
              <a:buNone/>
            </a:pPr>
            <a:r>
              <a:rPr lang="en-US" dirty="0"/>
              <a:t>during a festival of Ceres, women are supposed to abstain from sex</a:t>
            </a:r>
          </a:p>
          <a:p>
            <a:pPr marL="0" indent="0">
              <a:buNone/>
            </a:pPr>
            <a:r>
              <a:rPr lang="en-US" dirty="0"/>
              <a:t>the nurse tells </a:t>
            </a:r>
            <a:r>
              <a:rPr lang="en-US" dirty="0" err="1"/>
              <a:t>Cinyras</a:t>
            </a:r>
            <a:r>
              <a:rPr lang="en-US" dirty="0"/>
              <a:t> that there's a girl of his daughter's age who's desperate to have sex with her in secret.</a:t>
            </a:r>
          </a:p>
          <a:p>
            <a:pPr marL="0" indent="0">
              <a:buNone/>
            </a:pPr>
            <a:r>
              <a:rPr lang="en-US" dirty="0"/>
              <a:t>after a few nights, he discovers the truth, and tries to kill Myrrha with his sword.</a:t>
            </a:r>
          </a:p>
          <a:p>
            <a:pPr marL="0" indent="0">
              <a:buNone/>
            </a:pPr>
            <a:r>
              <a:rPr lang="en-US" dirty="0"/>
              <a:t>Myrrha flees, wanders the Arabian desert for nine months</a:t>
            </a:r>
          </a:p>
          <a:p>
            <a:pPr marL="0" indent="0">
              <a:buNone/>
            </a:pPr>
            <a:r>
              <a:rPr lang="en-US" dirty="0"/>
              <a:t>She's turned into a myrrh tree, and out of it is born Adonis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Away, away,</a:t>
            </a:r>
          </a:p>
          <a:p>
            <a:pPr marL="0" indent="0">
              <a:buNone/>
            </a:pPr>
            <a:r>
              <a:rPr lang="en-US" dirty="0"/>
              <a:t>forbidden hopes! He's worthy of my love,</a:t>
            </a:r>
          </a:p>
          <a:p>
            <a:pPr marL="0" indent="0">
              <a:buNone/>
            </a:pPr>
            <a:r>
              <a:rPr lang="en-US" dirty="0"/>
              <a:t>Yes, but as father. --- Well then, were I not</a:t>
            </a:r>
          </a:p>
          <a:p>
            <a:pPr marL="0" indent="0">
              <a:buNone/>
            </a:pPr>
            <a:r>
              <a:rPr lang="en-US" dirty="0"/>
              <a:t>great </a:t>
            </a:r>
            <a:r>
              <a:rPr lang="en-US" dirty="0" err="1"/>
              <a:t>Cinyras</a:t>
            </a:r>
            <a:r>
              <a:rPr lang="en-US" dirty="0"/>
              <a:t>' daughter, </a:t>
            </a:r>
            <a:r>
              <a:rPr lang="en-US" dirty="0" err="1"/>
              <a:t>i</a:t>
            </a:r>
            <a:r>
              <a:rPr lang="en-US" dirty="0"/>
              <a:t> could lie</a:t>
            </a:r>
          </a:p>
          <a:p>
            <a:pPr marL="0" indent="0">
              <a:buNone/>
            </a:pPr>
            <a:r>
              <a:rPr lang="en-US" dirty="0"/>
              <a:t>with </a:t>
            </a:r>
            <a:r>
              <a:rPr lang="en-US" dirty="0" err="1"/>
              <a:t>Cinyras</a:t>
            </a:r>
            <a:r>
              <a:rPr lang="en-US" dirty="0"/>
              <a:t>. But now because he's mine,</a:t>
            </a:r>
          </a:p>
          <a:p>
            <a:pPr marL="0" indent="0">
              <a:buNone/>
            </a:pPr>
            <a:r>
              <a:rPr lang="en-US" dirty="0"/>
              <a:t>he isn't mine! Propinquity itself</a:t>
            </a:r>
          </a:p>
          <a:p>
            <a:pPr marL="0" indent="0">
              <a:buNone/>
            </a:pPr>
            <a:r>
              <a:rPr lang="en-US" dirty="0"/>
              <a:t>does damage; I'd do better not so near.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49" y="1134441"/>
            <a:ext cx="3257035" cy="40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0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735" y="4572002"/>
            <a:ext cx="10133011" cy="1600200"/>
          </a:xfrm>
        </p:spPr>
        <p:txBody>
          <a:bodyPr>
            <a:normAutofit/>
          </a:bodyPr>
          <a:lstStyle/>
          <a:p>
            <a:r>
              <a:rPr lang="en-US" sz="4000" dirty="0"/>
              <a:t>7. Songs of Orpheus: Venus and Adonis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370" y="571502"/>
            <a:ext cx="6029786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Adonis grows to be a beautiful</a:t>
            </a:r>
          </a:p>
          <a:p>
            <a:pPr marL="0" indent="0">
              <a:buNone/>
            </a:pPr>
            <a:r>
              <a:rPr lang="en-US" sz="2200" dirty="0"/>
              <a:t>young man, and Venus falls in love with him.</a:t>
            </a:r>
          </a:p>
          <a:p>
            <a:pPr marL="0" indent="0">
              <a:buNone/>
            </a:pPr>
            <a:r>
              <a:rPr lang="en-US" sz="2200" dirty="0"/>
              <a:t>She neglects heaven, and joins Adonis on the hunt</a:t>
            </a:r>
          </a:p>
          <a:p>
            <a:pPr marL="0" indent="0">
              <a:buNone/>
            </a:pPr>
            <a:r>
              <a:rPr lang="en-US" sz="2200" dirty="0"/>
              <a:t>She avoids hunting predators, and tells Adonis the story </a:t>
            </a:r>
            <a:r>
              <a:rPr lang="en-US" sz="2200" dirty="0" smtClean="0"/>
              <a:t>of </a:t>
            </a:r>
            <a:r>
              <a:rPr lang="en-US" sz="2200" dirty="0" err="1" smtClean="0"/>
              <a:t>Atalanta</a:t>
            </a:r>
            <a:r>
              <a:rPr lang="en-US" sz="2200" dirty="0" smtClean="0"/>
              <a:t> </a:t>
            </a:r>
            <a:r>
              <a:rPr lang="en-US" sz="2200" dirty="0"/>
              <a:t>and </a:t>
            </a:r>
            <a:r>
              <a:rPr lang="en-US" sz="2200" dirty="0" err="1"/>
              <a:t>Hippomenes</a:t>
            </a:r>
            <a:r>
              <a:rPr lang="en-US" sz="2200" dirty="0"/>
              <a:t> </a:t>
            </a:r>
            <a:r>
              <a:rPr lang="en-US" sz="2200" dirty="0" smtClean="0"/>
              <a:t>...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Adonis doesn't heed the </a:t>
            </a:r>
            <a:r>
              <a:rPr lang="en-US" sz="2200" dirty="0" smtClean="0"/>
              <a:t>lesson, is </a:t>
            </a:r>
            <a:r>
              <a:rPr lang="en-US" sz="2200" dirty="0"/>
              <a:t>gored in the groin by a boar he </a:t>
            </a:r>
            <a:r>
              <a:rPr lang="en-US" sz="2200" dirty="0" smtClean="0"/>
              <a:t>hunts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Venus, distraught, dedicates </a:t>
            </a:r>
            <a:r>
              <a:rPr lang="en-US" sz="2200" dirty="0" smtClean="0"/>
              <a:t>the </a:t>
            </a:r>
            <a:r>
              <a:rPr lang="en-US" sz="2200" dirty="0"/>
              <a:t>anemone to him</a:t>
            </a:r>
          </a:p>
        </p:txBody>
      </p:sp>
      <p:pic>
        <p:nvPicPr>
          <p:cNvPr id="4" name="Picture 3" descr="sculpture by Antonio Canova" title="Venus and Adon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155" y="460717"/>
            <a:ext cx="2670351" cy="3563723"/>
          </a:xfrm>
          <a:prstGeom prst="rect">
            <a:avLst/>
          </a:prstGeom>
        </p:spPr>
      </p:pic>
      <p:pic>
        <p:nvPicPr>
          <p:cNvPr id="7" name="Picture 6" title="photo of anemone flow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60497" y="4129093"/>
            <a:ext cx="1243009" cy="12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04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459" y="4616779"/>
            <a:ext cx="10133011" cy="1600200"/>
          </a:xfrm>
        </p:spPr>
        <p:txBody>
          <a:bodyPr>
            <a:normAutofit/>
          </a:bodyPr>
          <a:lstStyle/>
          <a:p>
            <a:r>
              <a:rPr lang="en-US" sz="3600" dirty="0"/>
              <a:t>7. Songs of Orpheus: </a:t>
            </a:r>
            <a:r>
              <a:rPr lang="en-US" sz="3600" dirty="0" err="1"/>
              <a:t>Atalanta</a:t>
            </a:r>
            <a:r>
              <a:rPr lang="en-US" sz="3600" dirty="0"/>
              <a:t> and </a:t>
            </a:r>
            <a:r>
              <a:rPr lang="en-US" sz="3600" dirty="0" err="1"/>
              <a:t>Hippomenes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034" y="898003"/>
            <a:ext cx="5264751" cy="41666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(Told to Adonis by Venus):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prophecy says that </a:t>
            </a:r>
            <a:r>
              <a:rPr lang="en-US" dirty="0" err="1"/>
              <a:t>Atalanta</a:t>
            </a:r>
            <a:r>
              <a:rPr lang="en-US" dirty="0"/>
              <a:t> can only marry </a:t>
            </a:r>
          </a:p>
          <a:p>
            <a:pPr marL="0" indent="0">
              <a:buNone/>
            </a:pPr>
            <a:r>
              <a:rPr lang="en-US" dirty="0"/>
              <a:t>a man who defeats her in a running race.</a:t>
            </a:r>
          </a:p>
          <a:p>
            <a:pPr marL="0" indent="0">
              <a:buNone/>
            </a:pPr>
            <a:r>
              <a:rPr lang="en-US" dirty="0" err="1"/>
              <a:t>Hippomenes</a:t>
            </a:r>
            <a:r>
              <a:rPr lang="en-US" dirty="0"/>
              <a:t> falls in love with her, and prays for Venus' help.</a:t>
            </a:r>
          </a:p>
          <a:p>
            <a:pPr marL="0" indent="0">
              <a:buNone/>
            </a:pPr>
            <a:r>
              <a:rPr lang="en-US" dirty="0"/>
              <a:t>She gets him three golden apples </a:t>
            </a:r>
          </a:p>
          <a:p>
            <a:pPr marL="0" indent="0">
              <a:buNone/>
            </a:pPr>
            <a:r>
              <a:rPr lang="en-US" dirty="0"/>
              <a:t>which he throws to distract </a:t>
            </a:r>
            <a:r>
              <a:rPr lang="en-US" dirty="0" err="1"/>
              <a:t>Atalanta</a:t>
            </a:r>
            <a:r>
              <a:rPr lang="en-US" dirty="0"/>
              <a:t>, and wins.</a:t>
            </a:r>
          </a:p>
          <a:p>
            <a:pPr marL="0" indent="0">
              <a:buNone/>
            </a:pPr>
            <a:r>
              <a:rPr lang="en-US" dirty="0"/>
              <a:t>They celebrate their marriage by having sex </a:t>
            </a:r>
          </a:p>
          <a:p>
            <a:pPr marL="0" indent="0">
              <a:buNone/>
            </a:pPr>
            <a:r>
              <a:rPr lang="en-US" dirty="0"/>
              <a:t>in a woodland temple to the mother goddess Cybele.</a:t>
            </a:r>
          </a:p>
          <a:p>
            <a:pPr marL="0" indent="0">
              <a:buNone/>
            </a:pPr>
            <a:r>
              <a:rPr lang="en-US" dirty="0"/>
              <a:t>Venus and Cybele are horrified, </a:t>
            </a:r>
          </a:p>
          <a:p>
            <a:pPr marL="0" indent="0">
              <a:buNone/>
            </a:pPr>
            <a:r>
              <a:rPr lang="en-US" dirty="0"/>
              <a:t>punish </a:t>
            </a:r>
            <a:r>
              <a:rPr lang="en-US" dirty="0" err="1"/>
              <a:t>Atalanta</a:t>
            </a:r>
            <a:r>
              <a:rPr lang="en-US" dirty="0"/>
              <a:t> and </a:t>
            </a:r>
            <a:r>
              <a:rPr lang="en-US" dirty="0" err="1"/>
              <a:t>Hippomenes</a:t>
            </a:r>
            <a:r>
              <a:rPr lang="en-US" dirty="0"/>
              <a:t> by turning them into lions.</a:t>
            </a:r>
          </a:p>
        </p:txBody>
      </p:sp>
      <p:pic>
        <p:nvPicPr>
          <p:cNvPr id="5" name="Picture 4" descr="Guido Reni" title="Atalanta and Hippomene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2785" y="2099256"/>
            <a:ext cx="2982014" cy="216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96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The Death of Orpheus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713" y="699647"/>
            <a:ext cx="5525477" cy="45473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 group of Maenads are immune </a:t>
            </a:r>
          </a:p>
          <a:p>
            <a:pPr marL="0" indent="0">
              <a:buNone/>
            </a:pPr>
            <a:r>
              <a:rPr lang="en-US" dirty="0"/>
              <a:t>to the charm of Orpheus' song</a:t>
            </a:r>
          </a:p>
          <a:p>
            <a:pPr marL="0" indent="0">
              <a:buNone/>
            </a:pPr>
            <a:r>
              <a:rPr lang="en-US" dirty="0"/>
              <a:t>they tear animals to pieces, then Orpheus himself</a:t>
            </a:r>
          </a:p>
          <a:p>
            <a:pPr marL="0" indent="0">
              <a:buNone/>
            </a:pPr>
            <a:r>
              <a:rPr lang="en-US" dirty="0"/>
              <a:t>he is reunited with Eurydice in the underworld</a:t>
            </a:r>
          </a:p>
          <a:p>
            <a:pPr marL="0" indent="0">
              <a:buNone/>
            </a:pPr>
            <a:r>
              <a:rPr lang="en-US" dirty="0"/>
              <a:t>Dionysus punishes the Maenads by turning them into </a:t>
            </a:r>
            <a:r>
              <a:rPr lang="en-US" dirty="0" smtClean="0"/>
              <a:t>trees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All </a:t>
            </a:r>
            <a:r>
              <a:rPr lang="en-US" dirty="0"/>
              <a:t>around his limbs</a:t>
            </a:r>
          </a:p>
          <a:p>
            <a:pPr marL="0" indent="0">
              <a:buNone/>
            </a:pPr>
            <a:r>
              <a:rPr lang="en-US" dirty="0"/>
              <a:t>lay scattered. </a:t>
            </a:r>
            <a:r>
              <a:rPr lang="en-US" dirty="0" err="1"/>
              <a:t>Hebrus</a:t>
            </a:r>
            <a:r>
              <a:rPr lang="en-US" dirty="0"/>
              <a:t>' stream received his head</a:t>
            </a:r>
          </a:p>
          <a:p>
            <a:pPr marL="0" indent="0">
              <a:buNone/>
            </a:pPr>
            <a:r>
              <a:rPr lang="en-US" dirty="0"/>
              <a:t>and lyre, and floating by (so wonderful!)</a:t>
            </a:r>
          </a:p>
          <a:p>
            <a:pPr marL="0" indent="0">
              <a:buNone/>
            </a:pPr>
            <a:r>
              <a:rPr lang="en-US" dirty="0"/>
              <a:t>his lyre sent sounds of sorrow and his tongue,</a:t>
            </a:r>
          </a:p>
          <a:p>
            <a:pPr marL="0" indent="0">
              <a:buNone/>
            </a:pPr>
            <a:r>
              <a:rPr lang="en-US" dirty="0"/>
              <a:t>lifeless, still murmured sorrow, and the banks </a:t>
            </a:r>
          </a:p>
          <a:p>
            <a:pPr marL="0" indent="0">
              <a:buNone/>
            </a:pPr>
            <a:r>
              <a:rPr lang="en-US" dirty="0"/>
              <a:t>gave sorrowing reply. And then they left</a:t>
            </a:r>
          </a:p>
          <a:p>
            <a:pPr marL="0" indent="0">
              <a:buNone/>
            </a:pPr>
            <a:r>
              <a:rPr lang="en-US" dirty="0"/>
              <a:t>their native river, carried out to sea,</a:t>
            </a:r>
          </a:p>
          <a:p>
            <a:pPr marL="0" indent="0">
              <a:buNone/>
            </a:pPr>
            <a:r>
              <a:rPr lang="en-US" dirty="0"/>
              <a:t>and gained </a:t>
            </a:r>
            <a:r>
              <a:rPr lang="en-US" dirty="0" err="1"/>
              <a:t>Methymna's</a:t>
            </a:r>
            <a:r>
              <a:rPr lang="en-US" dirty="0"/>
              <a:t> shore on Lesbos' isle.</a:t>
            </a:r>
          </a:p>
          <a:p>
            <a:pPr marL="0" indent="0">
              <a:buNone/>
            </a:pPr>
            <a:r>
              <a:rPr lang="en-US" dirty="0"/>
              <a:t>There, as his head lay on that foreign sand,</a:t>
            </a:r>
          </a:p>
          <a:p>
            <a:pPr marL="0" indent="0">
              <a:buNone/>
            </a:pPr>
            <a:r>
              <a:rPr lang="en-US" dirty="0"/>
              <a:t>its tumbled tresses dripping, a fierce snake</a:t>
            </a:r>
          </a:p>
          <a:p>
            <a:pPr marL="0" indent="0">
              <a:buNone/>
            </a:pPr>
            <a:r>
              <a:rPr lang="en-US" dirty="0"/>
              <a:t>threatened, till at last Apollo came...</a:t>
            </a:r>
          </a:p>
        </p:txBody>
      </p:sp>
      <p:pic>
        <p:nvPicPr>
          <p:cNvPr id="4" name="Picture 3" descr="Gregorio Lazzarini" title="Orpheus and the Bacchante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314" y="1014851"/>
            <a:ext cx="3632772" cy="42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8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Midas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851" y="685802"/>
            <a:ext cx="5217199" cy="45473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Bacchus leaves Thrace with his attendants, furious at the way Orpheus has been treated.</a:t>
            </a:r>
          </a:p>
          <a:p>
            <a:pPr marL="0" indent="0">
              <a:buNone/>
            </a:pPr>
            <a:r>
              <a:rPr lang="en-US" dirty="0"/>
              <a:t>Silenus does not go with him, because he's with Midas</a:t>
            </a:r>
            <a:r>
              <a:rPr lang="en-US" dirty="0" smtClean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Midas brings Silenus back to Bacchus, and Bacchus offers him a reward.</a:t>
            </a:r>
          </a:p>
          <a:p>
            <a:pPr marL="0" indent="0">
              <a:buNone/>
            </a:pPr>
            <a:r>
              <a:rPr lang="en-US" dirty="0"/>
              <a:t>Midas asks that everything he touch turn to gold.</a:t>
            </a:r>
          </a:p>
          <a:p>
            <a:pPr marL="0" indent="0">
              <a:buNone/>
            </a:pPr>
            <a:r>
              <a:rPr lang="en-US" dirty="0"/>
              <a:t>(Be careful what you wish for!)</a:t>
            </a:r>
          </a:p>
          <a:p>
            <a:pPr marL="0" indent="0">
              <a:buNone/>
            </a:pPr>
            <a:r>
              <a:rPr lang="en-US" dirty="0"/>
              <a:t>Midas washes himself in the Pactolus river (which becomes filled with gold), and all is well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UNTIL Apollo (lyre) and Pan (flute) have a musical competition.</a:t>
            </a:r>
          </a:p>
          <a:p>
            <a:pPr marL="0" indent="0">
              <a:buNone/>
            </a:pPr>
            <a:r>
              <a:rPr lang="en-US" dirty="0"/>
              <a:t>The judge (Mt. </a:t>
            </a:r>
            <a:r>
              <a:rPr lang="en-US" dirty="0" err="1"/>
              <a:t>Tmolus</a:t>
            </a:r>
            <a:r>
              <a:rPr lang="en-US" dirty="0"/>
              <a:t>) awards Apollo the victory, but Midas disagrees.</a:t>
            </a:r>
          </a:p>
          <a:p>
            <a:pPr marL="0" indent="0">
              <a:buNone/>
            </a:pPr>
            <a:r>
              <a:rPr lang="en-US" dirty="0"/>
              <a:t>Apollo gives Midas donkey ears.</a:t>
            </a:r>
          </a:p>
        </p:txBody>
      </p:sp>
      <p:pic>
        <p:nvPicPr>
          <p:cNvPr id="5" name="Picture 4" descr="Nicholas Poussin.&#10;Alte Pinakothek, Munich." title="Midas and Bacchu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050" y="1812418"/>
            <a:ext cx="3164857" cy="22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13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8. Troy Cycle</a:t>
            </a:r>
            <a:endParaRPr lang="en-US" dirty="0"/>
          </a:p>
        </p:txBody>
      </p:sp>
      <p:pic>
        <p:nvPicPr>
          <p:cNvPr id="3074" name="Picture 2" descr="JG Trautmann." title="The Burning of Tro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786" y="447447"/>
            <a:ext cx="6243619" cy="49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864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8. The Foundation of Troy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2794715"/>
            <a:ext cx="8474298" cy="2408350"/>
          </a:xfrm>
        </p:spPr>
        <p:txBody>
          <a:bodyPr>
            <a:noAutofit/>
          </a:bodyPr>
          <a:lstStyle/>
          <a:p>
            <a:r>
              <a:rPr lang="en-US" sz="1600" dirty="0"/>
              <a:t>Apollo leaves Midas behind, and travels to nearby Troy, </a:t>
            </a:r>
            <a:r>
              <a:rPr lang="en-US" sz="1600" dirty="0" smtClean="0"/>
              <a:t> where </a:t>
            </a:r>
            <a:r>
              <a:rPr lang="en-US" sz="1600" dirty="0"/>
              <a:t>Laomedon is building a new city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/>
              <a:t>Apollo and Poseidon help him build walls for the new city, but Laomedon won't pay them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/>
              <a:t>They punish Laomedon by flooding the city, then forcing him to sacrifice his daughter to a sea monster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/>
              <a:t>Hercules rescues the daughter, and wants the horses that Laomedon's grandfather, </a:t>
            </a:r>
            <a:r>
              <a:rPr lang="en-US" sz="1600" dirty="0" err="1"/>
              <a:t>Tros</a:t>
            </a:r>
            <a:r>
              <a:rPr lang="en-US" sz="1600" dirty="0"/>
              <a:t>, had been given for helping with Jove's abduction of Ganymede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/>
              <a:t>Hercules doesn't get the horses, so </a:t>
            </a:r>
            <a:r>
              <a:rPr lang="en-US" sz="1600" dirty="0" err="1"/>
              <a:t>Telamon</a:t>
            </a:r>
            <a:r>
              <a:rPr lang="en-US" sz="1600" dirty="0"/>
              <a:t> takes </a:t>
            </a:r>
            <a:r>
              <a:rPr lang="en-US" sz="1600" dirty="0" smtClean="0"/>
              <a:t> </a:t>
            </a:r>
            <a:r>
              <a:rPr lang="en-US" sz="1600" dirty="0" err="1" smtClean="0"/>
              <a:t>Hesione</a:t>
            </a:r>
            <a:r>
              <a:rPr lang="en-US" sz="1600" dirty="0" smtClean="0"/>
              <a:t> </a:t>
            </a:r>
            <a:r>
              <a:rPr lang="en-US" sz="1600" dirty="0"/>
              <a:t>to be his bride.</a:t>
            </a:r>
          </a:p>
          <a:p>
            <a:r>
              <a:rPr lang="en-US" sz="1600" dirty="0" err="1"/>
              <a:t>Telamon's</a:t>
            </a:r>
            <a:r>
              <a:rPr lang="en-US" sz="1600" dirty="0"/>
              <a:t> brother, Peleus, </a:t>
            </a:r>
            <a:r>
              <a:rPr lang="en-US" sz="1600" dirty="0" smtClean="0"/>
              <a:t>meanwhile, has </a:t>
            </a:r>
            <a:r>
              <a:rPr lang="en-US" sz="1600" dirty="0"/>
              <a:t>a bride</a:t>
            </a:r>
            <a:r>
              <a:rPr lang="en-US" sz="1600" dirty="0" smtClean="0"/>
              <a:t>....</a:t>
            </a:r>
          </a:p>
        </p:txBody>
      </p:sp>
      <p:pic>
        <p:nvPicPr>
          <p:cNvPr id="4" name="Picture 3" descr="Herakles rescues Hesione from the ketos. Detail from Corinthian (LC) red-ground crater. Boston. Museum of Fine Arts 63.420." title="Heracles rescuing Hesione from the sea mons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72" y="517312"/>
            <a:ext cx="4199464" cy="21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98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Peleus and Thetis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820899" cy="3886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Proteus prophesied that Thetis' son would be more powerful than his father, so Jove avoids her.</a:t>
            </a:r>
          </a:p>
          <a:p>
            <a:pPr marL="0" indent="0">
              <a:buNone/>
            </a:pPr>
            <a:r>
              <a:rPr lang="en-US" dirty="0"/>
              <a:t>Gives her instead to his grandson Peleus to marry.</a:t>
            </a:r>
          </a:p>
          <a:p>
            <a:pPr marL="0" indent="0">
              <a:buNone/>
            </a:pPr>
            <a:r>
              <a:rPr lang="en-US" dirty="0"/>
              <a:t>Thetis is a sea-goddess, who suns herself nude in a secluded bay, with her pet dolphin.</a:t>
            </a:r>
          </a:p>
          <a:p>
            <a:pPr marL="0" indent="0">
              <a:buNone/>
            </a:pPr>
            <a:r>
              <a:rPr lang="en-US" dirty="0"/>
              <a:t>She's also a shape-shifter,</a:t>
            </a:r>
          </a:p>
          <a:p>
            <a:pPr marL="0" indent="0">
              <a:buNone/>
            </a:pPr>
            <a:r>
              <a:rPr lang="en-US" dirty="0"/>
              <a:t>and Proteus tells Peleus </a:t>
            </a:r>
          </a:p>
          <a:p>
            <a:pPr marL="0" indent="0">
              <a:buNone/>
            </a:pPr>
            <a:r>
              <a:rPr lang="en-US" dirty="0"/>
              <a:t>he won't be able to have Thetis</a:t>
            </a:r>
          </a:p>
          <a:p>
            <a:pPr marL="0" indent="0">
              <a:buNone/>
            </a:pPr>
            <a:r>
              <a:rPr lang="en-US" dirty="0"/>
              <a:t>unless he holds on until she</a:t>
            </a:r>
          </a:p>
          <a:p>
            <a:pPr marL="0" indent="0">
              <a:buNone/>
            </a:pPr>
            <a:r>
              <a:rPr lang="en-US" dirty="0"/>
              <a:t>returns to her original form.</a:t>
            </a:r>
          </a:p>
          <a:p>
            <a:pPr marL="0" indent="0">
              <a:buNone/>
            </a:pPr>
            <a:r>
              <a:rPr lang="en-US" dirty="0"/>
              <a:t>When she does, she is his.</a:t>
            </a:r>
          </a:p>
        </p:txBody>
      </p:sp>
      <p:pic>
        <p:nvPicPr>
          <p:cNvPr id="4" name="Picture 3" descr="Witwael" title="The wedding of Peleus and Thet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513" y="2531062"/>
            <a:ext cx="3952524" cy="26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45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8. </a:t>
            </a:r>
            <a:r>
              <a:rPr lang="en-US" dirty="0" err="1" smtClean="0"/>
              <a:t>Daedalion</a:t>
            </a:r>
            <a:r>
              <a:rPr lang="en-US" dirty="0" smtClean="0"/>
              <a:t> and Chione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613042" cy="38862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Peleus and Thetis, and their son Achilles, live happily ever after, </a:t>
            </a:r>
            <a:r>
              <a:rPr lang="en-US" dirty="0" smtClean="0"/>
              <a:t>except </a:t>
            </a:r>
            <a:r>
              <a:rPr lang="en-US" dirty="0"/>
              <a:t>for Peleus' murder of his half-brother </a:t>
            </a:r>
            <a:r>
              <a:rPr lang="en-US" dirty="0" err="1"/>
              <a:t>Phocus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He seeks asylum with King </a:t>
            </a:r>
            <a:r>
              <a:rPr lang="en-US" dirty="0" err="1"/>
              <a:t>Ceyx</a:t>
            </a:r>
            <a:r>
              <a:rPr lang="en-US" dirty="0"/>
              <a:t> in </a:t>
            </a:r>
            <a:r>
              <a:rPr lang="en-US" dirty="0" err="1"/>
              <a:t>Trachis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who is himself troubled by his brother </a:t>
            </a:r>
            <a:r>
              <a:rPr lang="en-US" dirty="0" err="1"/>
              <a:t>Daedalion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Daedalion</a:t>
            </a:r>
            <a:r>
              <a:rPr lang="en-US" dirty="0"/>
              <a:t> has a daughter Chione, who is wooed by </a:t>
            </a:r>
          </a:p>
          <a:p>
            <a:pPr marL="0" indent="0">
              <a:buNone/>
            </a:pPr>
            <a:r>
              <a:rPr lang="en-US" dirty="0"/>
              <a:t>both Apollo and Mercury.</a:t>
            </a:r>
          </a:p>
          <a:p>
            <a:pPr marL="0" indent="0">
              <a:buNone/>
            </a:pPr>
            <a:r>
              <a:rPr lang="en-US" dirty="0"/>
              <a:t>She has twins, one by each of them.</a:t>
            </a:r>
          </a:p>
          <a:p>
            <a:pPr marL="0" indent="0">
              <a:buNone/>
            </a:pPr>
            <a:r>
              <a:rPr lang="en-US" dirty="0"/>
              <a:t>She brags to the gods, and Diana punishes her</a:t>
            </a:r>
          </a:p>
          <a:p>
            <a:pPr marL="0" indent="0">
              <a:buNone/>
            </a:pPr>
            <a:r>
              <a:rPr lang="en-US" dirty="0"/>
              <a:t>by shooting her in her tongue.</a:t>
            </a:r>
          </a:p>
          <a:p>
            <a:pPr marL="0" indent="0">
              <a:buNone/>
            </a:pPr>
            <a:r>
              <a:rPr lang="en-US" dirty="0" err="1"/>
              <a:t>Daedalion</a:t>
            </a:r>
            <a:r>
              <a:rPr lang="en-US" dirty="0"/>
              <a:t> goes mad with grief, and turns into a hawk.</a:t>
            </a:r>
          </a:p>
        </p:txBody>
      </p:sp>
      <p:pic>
        <p:nvPicPr>
          <p:cNvPr id="4" name="Picture 3" descr="&#10;Description: MERCURY WITH HIS CADUCEUS LULLING CHELONE [CHIONE] TO SLEEP Inscription Greek: ΑΠΟΛΛΟΝΙΔΕΣ Signature: Apollonides&#10;" title="Mercury lulling Chione to slee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2" y="1970468"/>
            <a:ext cx="2770777" cy="22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9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>
                    <a:lumMod val="85000"/>
                    <a:lumOff val="15000"/>
                  </a:prstClr>
                </a:solidFill>
              </a:rPr>
              <a:t>Final Exam Practice Questions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Who kidnaps Demeter’s daughter?</a:t>
            </a:r>
          </a:p>
          <a:p>
            <a:pPr marL="457200" indent="-457200">
              <a:buAutoNum type="alphaLcPeriod"/>
            </a:pPr>
            <a:r>
              <a:rPr lang="en-US" dirty="0" smtClean="0"/>
              <a:t>Poseidon</a:t>
            </a:r>
          </a:p>
          <a:p>
            <a:pPr marL="457200" indent="-457200">
              <a:buAutoNum type="alphaLcPeriod"/>
            </a:pPr>
            <a:r>
              <a:rPr lang="en-US" dirty="0" smtClean="0"/>
              <a:t>Apollo</a:t>
            </a:r>
          </a:p>
          <a:p>
            <a:pPr marL="457200" indent="-457200">
              <a:buAutoNum type="alphaLcPeriod"/>
            </a:pPr>
            <a:r>
              <a:rPr lang="en-US" dirty="0" smtClean="0"/>
              <a:t>Hades</a:t>
            </a:r>
          </a:p>
          <a:p>
            <a:pPr marL="457200" indent="-457200">
              <a:buAutoNum type="alphaLcPeriod"/>
            </a:pPr>
            <a:r>
              <a:rPr lang="en-US" dirty="0" smtClean="0"/>
              <a:t>Zeus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07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The Cattle of Peleus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329707" cy="3886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While Peleus and </a:t>
            </a:r>
            <a:r>
              <a:rPr lang="en-US" dirty="0" err="1"/>
              <a:t>Ceyx</a:t>
            </a:r>
            <a:r>
              <a:rPr lang="en-US" dirty="0"/>
              <a:t> are talking, a messenger reports that a savage wolf has killed all of Peleus' cattle.</a:t>
            </a:r>
          </a:p>
          <a:p>
            <a:pPr marL="0" indent="0">
              <a:buNone/>
            </a:pPr>
            <a:r>
              <a:rPr lang="en-US" dirty="0" err="1"/>
              <a:t>Ceyx</a:t>
            </a:r>
            <a:r>
              <a:rPr lang="en-US" dirty="0"/>
              <a:t> wants to fight back, but Peleus knows this is his punishment for killing </a:t>
            </a:r>
            <a:r>
              <a:rPr lang="en-US" dirty="0" err="1"/>
              <a:t>Phocus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Peleus prays to </a:t>
            </a:r>
            <a:r>
              <a:rPr lang="en-US" dirty="0" err="1"/>
              <a:t>Psammanthe</a:t>
            </a:r>
            <a:r>
              <a:rPr lang="en-US" dirty="0"/>
              <a:t>, a nymph, to spare his flock, without success, but then Thetis intervenes for him, and the wolf is turned to marble.</a:t>
            </a:r>
          </a:p>
        </p:txBody>
      </p:sp>
      <p:pic>
        <p:nvPicPr>
          <p:cNvPr id="4" name="Picture 3" descr="&#10;Psamantes Pelei Thetidis precibus expugnata lupum in saxum mutat (Peleus's Cattle and the Sea Wolf Turned to Marble), pl. 106 from the series Ovid’s Metamorphoses&#10;Artist:&#10;Antonio Tempesta&#10;Publisher:&#10;Wilhelmus Jansonnius&#10;Date:&#10;17th century&#10;Location:&#10;Not on display&#10;Century:&#10;17th Century AD&#10;Media:&#10;Etching&#10;Dimensions:&#10;10.4 x 12 cm (image)&#10;Department:&#10;Achenbach Foundation&#10;Object Type:&#10;Print&#10;Country:&#10;Italy&#10;Continent:&#10;Europe&#10;Provenance:&#10;&#10;Provenance:&#10;Ganymede Graphics, Berkeley, 1971;&#10;Marcus Sopher;&#10;Accession Number:&#10;1989.1.233&#10;Acquisition Date:&#10;1989-12-07&#10;Credit Line:&#10;&#10;Mr. and Mrs. Marcus Sopher Collection&#10;" title="Peleus's Cattle and the Sea Wolf Turned to Mar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572" y="1308816"/>
            <a:ext cx="3084428" cy="26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57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</a:t>
            </a:r>
            <a:r>
              <a:rPr lang="en-US" dirty="0" err="1" smtClean="0"/>
              <a:t>Ceyx</a:t>
            </a:r>
            <a:r>
              <a:rPr lang="en-US" dirty="0" smtClean="0"/>
              <a:t> and Alcyone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4969099" cy="467181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Ceyx</a:t>
            </a:r>
            <a:r>
              <a:rPr lang="en-US" dirty="0"/>
              <a:t> heads to the oracle of Apollo at Claros to learn more.</a:t>
            </a:r>
          </a:p>
          <a:p>
            <a:pPr marL="0" indent="0">
              <a:buNone/>
            </a:pPr>
            <a:r>
              <a:rPr lang="en-US" dirty="0"/>
              <a:t>His ship is destroyed </a:t>
            </a:r>
            <a:r>
              <a:rPr lang="en-US" dirty="0" err="1"/>
              <a:t>en</a:t>
            </a:r>
            <a:r>
              <a:rPr lang="en-US" dirty="0"/>
              <a:t> route and he drowns.</a:t>
            </a:r>
          </a:p>
          <a:p>
            <a:pPr marL="0" indent="0">
              <a:buNone/>
            </a:pPr>
            <a:r>
              <a:rPr lang="en-US" dirty="0"/>
              <a:t>Alcyone prays for him at the temple of Juno, </a:t>
            </a:r>
          </a:p>
          <a:p>
            <a:pPr marL="0" indent="0">
              <a:buNone/>
            </a:pPr>
            <a:r>
              <a:rPr lang="en-US" dirty="0"/>
              <a:t>who then sends Iris to get Sleep to send a vision of the drowned </a:t>
            </a:r>
            <a:r>
              <a:rPr lang="en-US" dirty="0" err="1"/>
              <a:t>Ceyx</a:t>
            </a:r>
            <a:r>
              <a:rPr lang="en-US" dirty="0"/>
              <a:t> to Alcyone.</a:t>
            </a:r>
          </a:p>
          <a:p>
            <a:pPr marL="0" indent="0">
              <a:buNone/>
            </a:pPr>
            <a:r>
              <a:rPr lang="en-US" dirty="0"/>
              <a:t>When she wakes from this dream, she goes to the water, and sees her husband's body floating out at sea.</a:t>
            </a:r>
          </a:p>
          <a:p>
            <a:pPr marL="0" indent="0">
              <a:buNone/>
            </a:pPr>
            <a:r>
              <a:rPr lang="en-US" dirty="0"/>
              <a:t>She tries to drown herself, and is turned into a kingfisher, as is her husband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Kingfishers are said to make their nests </a:t>
            </a:r>
          </a:p>
          <a:p>
            <a:pPr marL="0" indent="0">
              <a:buNone/>
            </a:pPr>
            <a:r>
              <a:rPr lang="en-US" dirty="0"/>
              <a:t>on the ocean when the waves are calm.</a:t>
            </a:r>
          </a:p>
          <a:p>
            <a:pPr marL="0" indent="0">
              <a:buNone/>
            </a:pPr>
            <a:r>
              <a:rPr lang="en-US" dirty="0"/>
              <a:t>"Halcyon days"</a:t>
            </a:r>
          </a:p>
        </p:txBody>
      </p:sp>
      <p:pic>
        <p:nvPicPr>
          <p:cNvPr id="4" name="Picture 3" descr="School of Corrado Giaquinto, 18th century." title="Ceyx and Alcy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39" y="408230"/>
            <a:ext cx="2443538" cy="3262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39" y="3758968"/>
            <a:ext cx="2443538" cy="162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96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Aesacus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878983"/>
            <a:ext cx="4286518" cy="3886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Aesacus is Hector's half-brother son of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Priam </a:t>
            </a:r>
            <a:r>
              <a:rPr lang="en-US" sz="2000" dirty="0"/>
              <a:t>and </a:t>
            </a:r>
            <a:r>
              <a:rPr lang="en-US" sz="2000" dirty="0" err="1"/>
              <a:t>Alexiroe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He keeps to the woodlands, and falls in love with </a:t>
            </a:r>
            <a:r>
              <a:rPr lang="en-US" sz="2000" dirty="0" err="1" smtClean="0"/>
              <a:t>Hesperie</a:t>
            </a:r>
            <a:r>
              <a:rPr lang="en-US" sz="2000" dirty="0" smtClean="0"/>
              <a:t>, daughter </a:t>
            </a:r>
            <a:r>
              <a:rPr lang="en-US" sz="2000" dirty="0"/>
              <a:t>of the river </a:t>
            </a:r>
            <a:r>
              <a:rPr lang="en-US" sz="2000" dirty="0" err="1"/>
              <a:t>Cebren</a:t>
            </a:r>
            <a:r>
              <a:rPr lang="en-US" sz="2000" dirty="0"/>
              <a:t>, near Troy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He </a:t>
            </a:r>
            <a:r>
              <a:rPr lang="en-US" sz="2000" dirty="0"/>
              <a:t>spies on her bathing, and, startled, she flees, only to be </a:t>
            </a:r>
            <a:r>
              <a:rPr lang="en-US" sz="2000" dirty="0" smtClean="0"/>
              <a:t>bitten by </a:t>
            </a:r>
            <a:r>
              <a:rPr lang="en-US" sz="2000" dirty="0"/>
              <a:t>a snake. She dies.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He </a:t>
            </a:r>
            <a:r>
              <a:rPr lang="en-US" sz="2000" dirty="0"/>
              <a:t>wishes he could die, and jumps off a cliff, but is turned </a:t>
            </a:r>
            <a:r>
              <a:rPr lang="en-US" sz="2000" dirty="0" smtClean="0"/>
              <a:t>into a </a:t>
            </a:r>
            <a:r>
              <a:rPr lang="en-US" sz="2000" dirty="0"/>
              <a:t>diving bird.</a:t>
            </a:r>
          </a:p>
        </p:txBody>
      </p:sp>
      <p:pic>
        <p:nvPicPr>
          <p:cNvPr id="4" name="Picture 3" descr="rtist  Jules-Élie Delaunay&#10;Title  &#10;English: The death of the Nymph Hesperia&#10;Français : La nymphe Hespérie pleurée par Esacus&#10;Date  1859&#10;Current location  Ny Carlsberg Glyptotek, Copenhagen." title="The Death of Hesperi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518" y="1918953"/>
            <a:ext cx="3839948" cy="20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54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8. The Trojan War Begins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492580" cy="3886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Priam mourns for Aesacus,</a:t>
            </a:r>
          </a:p>
          <a:p>
            <a:pPr marL="0" indent="0">
              <a:buNone/>
            </a:pPr>
            <a:r>
              <a:rPr lang="en-US" dirty="0"/>
              <a:t>and all Troy joins in...</a:t>
            </a:r>
          </a:p>
          <a:p>
            <a:pPr marL="0" indent="0">
              <a:buNone/>
            </a:pPr>
            <a:r>
              <a:rPr lang="en-US" dirty="0"/>
              <a:t>except for Paris, who is seducing Helen.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Greek ships assemble at Aulis</a:t>
            </a:r>
          </a:p>
          <a:p>
            <a:pPr marL="0" indent="0">
              <a:buNone/>
            </a:pPr>
            <a:r>
              <a:rPr lang="en-US" dirty="0"/>
              <a:t>to head to Troy, but winds hold them 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prophet </a:t>
            </a:r>
            <a:r>
              <a:rPr lang="en-US" dirty="0" err="1"/>
              <a:t>Calchas</a:t>
            </a:r>
            <a:r>
              <a:rPr lang="en-US" dirty="0"/>
              <a:t> tells them they need to</a:t>
            </a:r>
          </a:p>
          <a:p>
            <a:pPr marL="0" indent="0">
              <a:buNone/>
            </a:pPr>
            <a:r>
              <a:rPr lang="en-US" dirty="0"/>
              <a:t>sacrifice Agamemnon's daughter Iphigenia,</a:t>
            </a:r>
          </a:p>
          <a:p>
            <a:pPr marL="0" indent="0">
              <a:buNone/>
            </a:pPr>
            <a:r>
              <a:rPr lang="en-US" dirty="0"/>
              <a:t>but at the last minute Diana substitutes a deer.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Greeks reach Troy. </a:t>
            </a:r>
            <a:r>
              <a:rPr lang="en-US" dirty="0" err="1"/>
              <a:t>Protesilaus</a:t>
            </a:r>
            <a:r>
              <a:rPr lang="en-US" dirty="0"/>
              <a:t> jumps off the ship, and is killed by the Trojans.</a:t>
            </a:r>
          </a:p>
        </p:txBody>
      </p:sp>
      <p:pic>
        <p:nvPicPr>
          <p:cNvPr id="4" name="Picture 3" descr="Fresco, House of the Tragic Poet, Pompeii. Now in the National Archaeological Museum, Naples. " title="The sacrifice of Iphigeni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54" y="1095375"/>
            <a:ext cx="34290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48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Achilles and </a:t>
            </a:r>
            <a:r>
              <a:rPr lang="en-US" dirty="0" err="1" smtClean="0"/>
              <a:t>Cycnus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48" y="1059287"/>
            <a:ext cx="4080456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Achilles fights Neptune's son </a:t>
            </a:r>
            <a:r>
              <a:rPr lang="en-US" sz="1800" dirty="0" err="1"/>
              <a:t>Cyncus</a:t>
            </a:r>
            <a:r>
              <a:rPr lang="en-US" sz="1800" dirty="0"/>
              <a:t>, who can't be hurt with iron weapons.</a:t>
            </a:r>
          </a:p>
          <a:p>
            <a:pPr marL="0" indent="0">
              <a:buNone/>
            </a:pPr>
            <a:r>
              <a:rPr lang="en-US" sz="1800" dirty="0"/>
              <a:t>Achilles throws his spear over and over again, but nothing happens. </a:t>
            </a:r>
          </a:p>
          <a:p>
            <a:pPr marL="0" indent="0">
              <a:buNone/>
            </a:pPr>
            <a:r>
              <a:rPr lang="en-US" sz="1800" dirty="0"/>
              <a:t>Finally, Achilles thinks he's killed </a:t>
            </a:r>
            <a:r>
              <a:rPr lang="en-US" sz="1800" dirty="0" err="1"/>
              <a:t>Cyncus</a:t>
            </a:r>
            <a:r>
              <a:rPr lang="en-US" sz="1800" dirty="0"/>
              <a:t>, but he's been turned into a swan instead.</a:t>
            </a:r>
          </a:p>
          <a:p>
            <a:pPr marL="0" indent="0">
              <a:buNone/>
            </a:pPr>
            <a:r>
              <a:rPr lang="en-US" sz="1800" dirty="0"/>
              <a:t>At their next feast day, the Greek soldiers compare battle-stories.</a:t>
            </a:r>
          </a:p>
          <a:p>
            <a:pPr marL="0" indent="0">
              <a:buNone/>
            </a:pPr>
            <a:r>
              <a:rPr lang="en-US" sz="1800" dirty="0"/>
              <a:t>Achilles brags about his defeat of </a:t>
            </a:r>
            <a:r>
              <a:rPr lang="en-US" sz="1800" dirty="0" err="1"/>
              <a:t>Cyncus</a:t>
            </a:r>
            <a:r>
              <a:rPr lang="en-US" sz="1800" dirty="0"/>
              <a:t>, but Nestor says he knows a better story....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4" y="1763514"/>
            <a:ext cx="4049697" cy="20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1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Nestor’s Tales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200918" cy="3886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Even in Homer, Nestor is always </a:t>
            </a:r>
          </a:p>
          <a:p>
            <a:pPr marL="0" indent="0">
              <a:buNone/>
            </a:pPr>
            <a:r>
              <a:rPr lang="en-US" dirty="0"/>
              <a:t>telling stories about the good old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gives Ovid the perfect opportunity</a:t>
            </a:r>
          </a:p>
          <a:p>
            <a:pPr marL="0" indent="0">
              <a:buNone/>
            </a:pPr>
            <a:r>
              <a:rPr lang="en-US" dirty="0"/>
              <a:t> to tell some more unusual stories</a:t>
            </a:r>
            <a:r>
              <a:rPr lang="en-US" dirty="0" smtClean="0"/>
              <a:t>...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/>
              <a:t>Caenis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err="1" smtClean="0"/>
              <a:t>Lapiths</a:t>
            </a:r>
            <a:r>
              <a:rPr lang="en-US" dirty="0" smtClean="0"/>
              <a:t> and Centaurs</a:t>
            </a:r>
          </a:p>
          <a:p>
            <a:pPr marL="457200" indent="-457200">
              <a:buAutoNum type="arabicPeriod"/>
            </a:pPr>
            <a:r>
              <a:rPr lang="en-US" dirty="0" smtClean="0"/>
              <a:t>Nestor and Hercules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5123" y="2628900"/>
            <a:ext cx="277911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40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8. Nestor’s Tales: </a:t>
            </a:r>
            <a:r>
              <a:rPr lang="en-US" dirty="0" err="1" smtClean="0"/>
              <a:t>Caenis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5007735" cy="446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Caenis</a:t>
            </a:r>
            <a:r>
              <a:rPr lang="en-US" dirty="0"/>
              <a:t> was born as a girl</a:t>
            </a:r>
          </a:p>
          <a:p>
            <a:pPr marL="0" indent="0">
              <a:buNone/>
            </a:pPr>
            <a:r>
              <a:rPr lang="en-US" dirty="0"/>
              <a:t>extremely beautiful, courted by all</a:t>
            </a:r>
          </a:p>
          <a:p>
            <a:pPr marL="0" indent="0">
              <a:buNone/>
            </a:pPr>
            <a:r>
              <a:rPr lang="en-US" dirty="0"/>
              <a:t>would have been courted by Peleus, </a:t>
            </a:r>
          </a:p>
          <a:p>
            <a:pPr marL="0" indent="0">
              <a:buNone/>
            </a:pPr>
            <a:r>
              <a:rPr lang="en-US" dirty="0"/>
              <a:t>if he wasn't already married</a:t>
            </a:r>
          </a:p>
          <a:p>
            <a:pPr marL="0" indent="0">
              <a:buNone/>
            </a:pPr>
            <a:r>
              <a:rPr lang="en-US" dirty="0"/>
              <a:t>raped by Neptune, he grants her a wish</a:t>
            </a:r>
          </a:p>
          <a:p>
            <a:pPr marL="0" indent="0">
              <a:buNone/>
            </a:pPr>
            <a:r>
              <a:rPr lang="en-US" dirty="0"/>
              <a:t>she asks to be a man, so that she </a:t>
            </a:r>
          </a:p>
          <a:p>
            <a:pPr marL="0" indent="0">
              <a:buNone/>
            </a:pPr>
            <a:r>
              <a:rPr lang="en-US" dirty="0"/>
              <a:t>won't go through that </a:t>
            </a:r>
            <a:r>
              <a:rPr lang="en-US" dirty="0" smtClean="0"/>
              <a:t>again</a:t>
            </a:r>
          </a:p>
          <a:p>
            <a:pPr marL="0" indent="0">
              <a:buNone/>
            </a:pPr>
            <a:r>
              <a:rPr lang="en-US" dirty="0" smtClean="0"/>
              <a:t>She becomes </a:t>
            </a:r>
            <a:r>
              <a:rPr lang="en-US" dirty="0" err="1" smtClean="0"/>
              <a:t>Caeneus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Neptune also makes </a:t>
            </a:r>
            <a:r>
              <a:rPr lang="en-US" dirty="0" smtClean="0"/>
              <a:t>him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invulnerable to wounds.</a:t>
            </a:r>
          </a:p>
        </p:txBody>
      </p:sp>
      <p:pic>
        <p:nvPicPr>
          <p:cNvPr id="4" name="Picture 3" descr="Woodcut illustration of Ovid by Virgil Solis, 1563." title="Poseidon and Caen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735" y="1725365"/>
            <a:ext cx="3207653" cy="238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5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46" y="4662152"/>
            <a:ext cx="10058400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8. Nestor’s Tales: </a:t>
            </a:r>
            <a:r>
              <a:rPr lang="en-US" sz="4000" dirty="0" err="1" smtClean="0"/>
              <a:t>Lapiths</a:t>
            </a:r>
            <a:r>
              <a:rPr lang="en-US" sz="4000" dirty="0" smtClean="0"/>
              <a:t> and Centaurs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685799"/>
            <a:ext cx="5419859" cy="44271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 err="1"/>
              <a:t>Pirithous</a:t>
            </a:r>
            <a:r>
              <a:rPr lang="en-US" sz="2000" dirty="0"/>
              <a:t> (Theseus' "close friend") is marrying </a:t>
            </a:r>
            <a:r>
              <a:rPr lang="en-US" sz="2000" dirty="0" err="1" smtClean="0"/>
              <a:t>Hippodamia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 invites the centaurs to his wedding.</a:t>
            </a:r>
          </a:p>
          <a:p>
            <a:pPr marL="0" indent="0">
              <a:buNone/>
            </a:pPr>
            <a:r>
              <a:rPr lang="en-US" sz="2000" dirty="0"/>
              <a:t>The centaurs get drunk, and abduct all the women</a:t>
            </a:r>
          </a:p>
          <a:p>
            <a:pPr marL="0" indent="0">
              <a:buNone/>
            </a:pPr>
            <a:r>
              <a:rPr lang="en-US" sz="2000" dirty="0"/>
              <a:t>a bitter battle ensues, and </a:t>
            </a:r>
            <a:r>
              <a:rPr lang="en-US" sz="2000" dirty="0" err="1"/>
              <a:t>Caeneus</a:t>
            </a:r>
            <a:r>
              <a:rPr lang="en-US" sz="2000" dirty="0"/>
              <a:t>, invulnerable, is a big asset to the </a:t>
            </a:r>
            <a:r>
              <a:rPr lang="en-US" sz="2000" dirty="0" err="1"/>
              <a:t>Lapiths</a:t>
            </a:r>
            <a:r>
              <a:rPr lang="en-US" sz="2000" dirty="0"/>
              <a:t> (</a:t>
            </a:r>
            <a:r>
              <a:rPr lang="en-US" sz="2000" dirty="0" err="1"/>
              <a:t>Pirithous</a:t>
            </a:r>
            <a:r>
              <a:rPr lang="en-US" sz="2000" dirty="0"/>
              <a:t> et al.).</a:t>
            </a:r>
          </a:p>
          <a:p>
            <a:pPr marL="0" indent="0">
              <a:buNone/>
            </a:pPr>
            <a:r>
              <a:rPr lang="en-US" sz="2000" dirty="0"/>
              <a:t>The centaurs, furious that they can't wound </a:t>
            </a:r>
            <a:r>
              <a:rPr lang="en-US" sz="2000" dirty="0" err="1"/>
              <a:t>Caeneus</a:t>
            </a:r>
            <a:r>
              <a:rPr lang="en-US" sz="2000" dirty="0"/>
              <a:t>, decide to crush him under a pile of rocks and trees, but he turns into a bird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Cyllarus</a:t>
            </a:r>
            <a:r>
              <a:rPr lang="en-US" sz="2000" dirty="0"/>
              <a:t>' beard was just beginning,</a:t>
            </a:r>
          </a:p>
          <a:p>
            <a:pPr marL="0" indent="0">
              <a:buNone/>
            </a:pPr>
            <a:r>
              <a:rPr lang="en-US" sz="2000" dirty="0"/>
              <a:t>a golden beard, and golden tresses fell</a:t>
            </a:r>
          </a:p>
          <a:p>
            <a:pPr marL="0" indent="0">
              <a:buNone/>
            </a:pPr>
            <a:r>
              <a:rPr lang="en-US" sz="2000" dirty="0"/>
              <a:t>down on his shoulders reaching to his flanks.</a:t>
            </a:r>
          </a:p>
          <a:p>
            <a:pPr marL="0" indent="0">
              <a:buNone/>
            </a:pPr>
            <a:r>
              <a:rPr lang="en-US" sz="2000" dirty="0"/>
              <a:t>High-</a:t>
            </a:r>
            <a:r>
              <a:rPr lang="en-US" sz="2000" dirty="0" err="1"/>
              <a:t>mettled</a:t>
            </a:r>
            <a:r>
              <a:rPr lang="en-US" sz="2000" dirty="0"/>
              <a:t> grace shone in his face; his neck,</a:t>
            </a:r>
          </a:p>
          <a:p>
            <a:pPr marL="0" indent="0">
              <a:buNone/>
            </a:pPr>
            <a:r>
              <a:rPr lang="en-US" sz="2000" dirty="0"/>
              <a:t>chest, shoulders, hands and every manly part</a:t>
            </a:r>
          </a:p>
          <a:p>
            <a:pPr marL="0" indent="0">
              <a:buNone/>
            </a:pPr>
            <a:r>
              <a:rPr lang="en-US" sz="2000" dirty="0"/>
              <a:t>seemed like a sculptor's much-praised masterpiece.</a:t>
            </a:r>
          </a:p>
          <a:p>
            <a:pPr marL="0" indent="0">
              <a:buNone/>
            </a:pPr>
            <a:r>
              <a:rPr lang="en-US" sz="2000" dirty="0"/>
              <a:t>Unblemished too his equine shape, nor less</a:t>
            </a:r>
          </a:p>
          <a:p>
            <a:pPr marL="0" indent="0">
              <a:buNone/>
            </a:pPr>
            <a:r>
              <a:rPr lang="en-US" sz="2000" dirty="0"/>
              <a:t>fine than his man's. With horse's head and neck </a:t>
            </a:r>
          </a:p>
          <a:p>
            <a:pPr marL="0" indent="0">
              <a:buNone/>
            </a:pPr>
            <a:r>
              <a:rPr lang="en-US" sz="2000" dirty="0"/>
              <a:t>he'd make fit mount for Castor, so high stood </a:t>
            </a:r>
          </a:p>
          <a:p>
            <a:pPr marL="0" indent="0">
              <a:buNone/>
            </a:pPr>
            <a:r>
              <a:rPr lang="en-US" sz="2000" dirty="0"/>
              <a:t>his chest-muscles, so </a:t>
            </a:r>
            <a:r>
              <a:rPr lang="en-US" sz="2000" dirty="0" err="1"/>
              <a:t>rideable</a:t>
            </a:r>
            <a:r>
              <a:rPr lang="en-US" sz="2000" dirty="0"/>
              <a:t> his back. </a:t>
            </a:r>
          </a:p>
          <a:p>
            <a:pPr marL="0" indent="0">
              <a:buNone/>
            </a:pPr>
            <a:r>
              <a:rPr lang="en-US" sz="2000" dirty="0"/>
              <a:t>Jet black he was, the whole of him, save that</a:t>
            </a:r>
          </a:p>
          <a:p>
            <a:pPr marL="0" indent="0">
              <a:buNone/>
            </a:pPr>
            <a:r>
              <a:rPr lang="en-US" sz="2000" dirty="0" smtClean="0"/>
              <a:t>his </a:t>
            </a:r>
            <a:r>
              <a:rPr lang="en-US" sz="2000" dirty="0"/>
              <a:t>tail was white and his legs were milk-white too.</a:t>
            </a:r>
          </a:p>
        </p:txBody>
      </p:sp>
      <p:pic>
        <p:nvPicPr>
          <p:cNvPr id="4" name="Picture 3" descr="Fresco from Pompeii, House of Gavius Rufus. Now in National Archeological Museum, Naples." title="Hippodamia and Centau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42" y="2165261"/>
            <a:ext cx="2924750" cy="32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3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969876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8. Nestor’s Tales: Nestor and Hercules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428186" cy="3886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Tlepolemus</a:t>
            </a:r>
            <a:r>
              <a:rPr lang="en-US" dirty="0"/>
              <a:t> (Hercules' son, and a very minor character in the </a:t>
            </a:r>
            <a:r>
              <a:rPr lang="en-US" i="1" dirty="0"/>
              <a:t>Iliad</a:t>
            </a:r>
            <a:r>
              <a:rPr lang="en-US" dirty="0"/>
              <a:t>), asks Nestor why he doesn't mention Hercules' accomplishments in defeating the Centaurs.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Nestor explains that Hercules conquered his kingdom of Pylos, and killed 10 of his 11 brothers, including</a:t>
            </a:r>
          </a:p>
          <a:p>
            <a:pPr marL="0" indent="0">
              <a:buNone/>
            </a:pPr>
            <a:r>
              <a:rPr lang="en-US" dirty="0" err="1"/>
              <a:t>Periclymenus</a:t>
            </a:r>
            <a:r>
              <a:rPr lang="en-US" dirty="0"/>
              <a:t>, who turns into an eagle to try to avoid Hercules.</a:t>
            </a:r>
          </a:p>
        </p:txBody>
      </p:sp>
      <p:pic>
        <p:nvPicPr>
          <p:cNvPr id="4" name="Picture 3" descr="National Archaeological Museum, Naples." title="Farnese Herac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958" y="685800"/>
            <a:ext cx="2716369" cy="40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65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The Death of Achilles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510011" cy="3886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skip over the actual events of the Trojan War itself,</a:t>
            </a:r>
          </a:p>
          <a:p>
            <a:pPr marL="0" indent="0">
              <a:buNone/>
            </a:pPr>
            <a:r>
              <a:rPr lang="en-US" dirty="0"/>
              <a:t>and move to Poseidon convincing Apollo to help Paris kill Achilles. </a:t>
            </a:r>
          </a:p>
          <a:p>
            <a:pPr marL="0" indent="0">
              <a:buNone/>
            </a:pPr>
            <a:r>
              <a:rPr lang="en-US" dirty="0"/>
              <a:t>Apollo guides Paris' arrow, and Achilles dies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"And so Achilles fell,</a:t>
            </a:r>
          </a:p>
          <a:p>
            <a:pPr marL="0" indent="0">
              <a:buNone/>
            </a:pPr>
            <a:r>
              <a:rPr lang="en-US" dirty="0"/>
              <a:t>victor of mighty triumphs, vanquished by</a:t>
            </a:r>
          </a:p>
          <a:p>
            <a:pPr marL="0" indent="0">
              <a:buNone/>
            </a:pPr>
            <a:r>
              <a:rPr lang="en-US" dirty="0"/>
              <a:t>the craven ravisher of that Greek wife:</a:t>
            </a:r>
          </a:p>
          <a:p>
            <a:pPr marL="0" indent="0">
              <a:buNone/>
            </a:pPr>
            <a:r>
              <a:rPr lang="en-US" dirty="0"/>
              <a:t>If in a woman's fight he had to fall,</a:t>
            </a:r>
          </a:p>
          <a:p>
            <a:pPr marL="0" indent="0">
              <a:buNone/>
            </a:pPr>
            <a:r>
              <a:rPr lang="en-US" dirty="0"/>
              <a:t>he'd have preferred the Amazon's double axe."</a:t>
            </a:r>
          </a:p>
        </p:txBody>
      </p:sp>
      <p:pic>
        <p:nvPicPr>
          <p:cNvPr id="4" name="Picture 3" descr="c. 460 BC red-figure Pelike, Niobid Painter" title="Death of Achille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150" y="1712889"/>
            <a:ext cx="2971850" cy="20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6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>
                    <a:lumMod val="85000"/>
                    <a:lumOff val="15000"/>
                  </a:prstClr>
                </a:solidFill>
              </a:rPr>
              <a:t>Final Exam Practice Questions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What is the name of Achilles’ mother?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Theuth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Thetis </a:t>
            </a:r>
          </a:p>
          <a:p>
            <a:pPr marL="457200" indent="-457200">
              <a:buAutoNum type="alphaLcPeriod"/>
            </a:pPr>
            <a:r>
              <a:rPr lang="en-US" dirty="0" smtClean="0"/>
              <a:t>Venus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Vesta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69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Fast-Forwarding….</a:t>
            </a:r>
            <a:br>
              <a:rPr lang="en-US" dirty="0" smtClean="0"/>
            </a:br>
            <a:r>
              <a:rPr lang="en-US" dirty="0" err="1" smtClean="0"/>
              <a:t>Acis</a:t>
            </a:r>
            <a:r>
              <a:rPr lang="en-US" dirty="0" smtClean="0"/>
              <a:t> and Galatea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853189" cy="3989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Derived from the Cyclops story</a:t>
            </a:r>
          </a:p>
          <a:p>
            <a:pPr marL="0" indent="0">
              <a:buNone/>
            </a:pPr>
            <a:r>
              <a:rPr lang="en-US" dirty="0"/>
              <a:t>Earlier poets had had Polyphemus fall in love with the nymph Galatea; Ovid gives him a rival, </a:t>
            </a:r>
            <a:r>
              <a:rPr lang="en-US" dirty="0" err="1"/>
              <a:t>Acis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Partly a comic love triangle story, but ends with Polyphemus trying to kill </a:t>
            </a:r>
            <a:r>
              <a:rPr lang="en-US" dirty="0" err="1"/>
              <a:t>Acis</a:t>
            </a:r>
            <a:r>
              <a:rPr lang="en-US" dirty="0"/>
              <a:t>, who is turned into a river-god</a:t>
            </a:r>
          </a:p>
        </p:txBody>
      </p:sp>
      <p:pic>
        <p:nvPicPr>
          <p:cNvPr id="4" name="Picture 3" descr="1852-63&#10;Bronze, height 280 cm, marble, height 115 cm&#10;Luxembourg Gardens, Paris" title="Polyphemus surprising Acis and Galate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524" y="1308815"/>
            <a:ext cx="2516246" cy="336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89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Fast-Forwarding….</a:t>
            </a:r>
            <a:br>
              <a:rPr lang="en-US" dirty="0" smtClean="0"/>
            </a:br>
            <a:r>
              <a:rPr lang="en-US" dirty="0" smtClean="0"/>
              <a:t>Pomona and </a:t>
            </a:r>
            <a:r>
              <a:rPr lang="en-US" dirty="0" err="1" smtClean="0"/>
              <a:t>Vertumnus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34096"/>
            <a:ext cx="4853189" cy="39409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Later the Roman gods of vegetation and the seasons</a:t>
            </a:r>
          </a:p>
          <a:p>
            <a:pPr marL="0" indent="0">
              <a:buNone/>
            </a:pPr>
            <a:r>
              <a:rPr lang="en-US" dirty="0"/>
              <a:t>Pomona a beautiful young woman, skilled with plants,</a:t>
            </a:r>
          </a:p>
          <a:p>
            <a:pPr marL="0" indent="0">
              <a:buNone/>
            </a:pPr>
            <a:r>
              <a:rPr lang="en-US" dirty="0"/>
              <a:t>but resists Venus, and the seductions of satyrs, Pan, Silenus and Priapus</a:t>
            </a:r>
          </a:p>
          <a:p>
            <a:pPr marL="0" indent="0">
              <a:buNone/>
            </a:pPr>
            <a:r>
              <a:rPr lang="en-US" dirty="0" err="1"/>
              <a:t>Vertumnus</a:t>
            </a:r>
            <a:r>
              <a:rPr lang="en-US" dirty="0"/>
              <a:t> falls in love with her, woos her in disguise.</a:t>
            </a:r>
          </a:p>
          <a:p>
            <a:pPr marL="0" indent="0">
              <a:buNone/>
            </a:pPr>
            <a:r>
              <a:rPr lang="en-US" dirty="0"/>
              <a:t> Tries to woo Pomona in disguise as an old woman, kissing her ("but no old woman kissed quite like that")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tells story of </a:t>
            </a:r>
            <a:r>
              <a:rPr lang="en-US" dirty="0" err="1"/>
              <a:t>Iphis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Iphis</a:t>
            </a:r>
            <a:r>
              <a:rPr lang="en-US" dirty="0"/>
              <a:t> was in love with </a:t>
            </a:r>
            <a:r>
              <a:rPr lang="en-US" dirty="0" err="1"/>
              <a:t>Anaxarete</a:t>
            </a:r>
            <a:r>
              <a:rPr lang="en-US" dirty="0"/>
              <a:t>; she spurns him; he hangs himself in her doorway and she turns to stone</a:t>
            </a:r>
          </a:p>
          <a:p>
            <a:pPr marL="0" indent="0">
              <a:buNone/>
            </a:pPr>
            <a:r>
              <a:rPr lang="en-US" dirty="0"/>
              <a:t>The story doesn’t work on Pomona, but when </a:t>
            </a:r>
            <a:r>
              <a:rPr lang="en-US" dirty="0" err="1"/>
              <a:t>Vertumnus</a:t>
            </a:r>
            <a:r>
              <a:rPr lang="en-US" dirty="0"/>
              <a:t> returns to his handsome self, then Pomona yields to him</a:t>
            </a:r>
          </a:p>
        </p:txBody>
      </p:sp>
      <p:pic>
        <p:nvPicPr>
          <p:cNvPr id="5" name="Picture 4" descr="Paulus Moreelse, 1625-30&#10;Oil on canvas, 130 x 114 cm&#10;Museum Boijmans Van Beuningen, Rotterdam&#10;" title="Pomona and Vertumnu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916" y="1332963"/>
            <a:ext cx="2882743" cy="32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3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Fast-Forwarding….</a:t>
            </a:r>
            <a:br>
              <a:rPr lang="en-US" dirty="0" smtClean="0"/>
            </a:br>
            <a:r>
              <a:rPr lang="en-US" dirty="0" smtClean="0"/>
              <a:t>Apotheosis of Romulus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34096"/>
            <a:ext cx="4853189" cy="39409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 Then Mars, laying aside his </a:t>
            </a:r>
            <a:r>
              <a:rPr lang="en-US" dirty="0" err="1"/>
              <a:t>casque</a:t>
            </a:r>
            <a:r>
              <a:rPr lang="en-US" dirty="0"/>
              <a:t>, addressed</a:t>
            </a:r>
          </a:p>
          <a:p>
            <a:pPr marL="0" indent="0">
              <a:buNone/>
            </a:pPr>
            <a:r>
              <a:rPr lang="en-US" dirty="0"/>
              <a:t>The Father of gods and men: ‘The time has come, </a:t>
            </a:r>
          </a:p>
          <a:p>
            <a:pPr marL="0" indent="0">
              <a:buNone/>
            </a:pPr>
            <a:r>
              <a:rPr lang="en-US" dirty="0"/>
              <a:t>Father, since now the Roman state stands firm</a:t>
            </a:r>
          </a:p>
          <a:p>
            <a:pPr marL="0" indent="0">
              <a:buNone/>
            </a:pPr>
            <a:r>
              <a:rPr lang="en-US" dirty="0"/>
              <a:t>On great foundations, not dependent still</a:t>
            </a:r>
          </a:p>
          <a:p>
            <a:pPr marL="0" indent="0">
              <a:buNone/>
            </a:pPr>
            <a:r>
              <a:rPr lang="en-US" dirty="0"/>
              <a:t>On one man’s power, to award the promised prize</a:t>
            </a:r>
          </a:p>
          <a:p>
            <a:pPr marL="0" indent="0">
              <a:buNone/>
            </a:pPr>
            <a:r>
              <a:rPr lang="en-US" dirty="0"/>
              <a:t>(earned by my grandson, promised to us both),</a:t>
            </a:r>
          </a:p>
          <a:p>
            <a:pPr marL="0" indent="0">
              <a:buNone/>
            </a:pPr>
            <a:r>
              <a:rPr lang="en-US" dirty="0"/>
              <a:t>That he be taken from earth and placed in heaven….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 mortal frame</a:t>
            </a:r>
          </a:p>
          <a:p>
            <a:pPr marL="0" indent="0">
              <a:buNone/>
            </a:pPr>
            <a:r>
              <a:rPr lang="en-US" dirty="0"/>
              <a:t>Dissolved into the air, as leaden balls</a:t>
            </a:r>
          </a:p>
          <a:p>
            <a:pPr marL="0" indent="0">
              <a:buNone/>
            </a:pPr>
            <a:r>
              <a:rPr lang="en-US" dirty="0"/>
              <a:t>Propelled from a broad sling melt in </a:t>
            </a:r>
            <a:r>
              <a:rPr lang="en-US" dirty="0" err="1"/>
              <a:t>midsky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Finer his features now and worthier</a:t>
            </a:r>
          </a:p>
          <a:p>
            <a:pPr marL="0" indent="0">
              <a:buNone/>
            </a:pPr>
            <a:r>
              <a:rPr lang="en-US" dirty="0"/>
              <a:t>Of heaven’s high-raised couch…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Romulus’ wife, </a:t>
            </a:r>
            <a:r>
              <a:rPr lang="en-US" dirty="0" err="1"/>
              <a:t>Hersilia</a:t>
            </a:r>
            <a:r>
              <a:rPr lang="en-US" dirty="0"/>
              <a:t>, also deified as Hora,</a:t>
            </a:r>
          </a:p>
          <a:p>
            <a:pPr marL="0" indent="0">
              <a:buNone/>
            </a:pPr>
            <a:r>
              <a:rPr lang="en-US" dirty="0"/>
              <a:t>goddess of seasons.</a:t>
            </a:r>
          </a:p>
        </p:txBody>
      </p:sp>
      <p:pic>
        <p:nvPicPr>
          <p:cNvPr id="4" name="Picture 3" descr=" Sir James Thornhill The Apotheosis of Romulus: Sketch for a Ceiling Decoration, Possibly for Hewell Grange, Worcestershire c.1710 " title="Apotheosis of Romul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855" y="1165471"/>
            <a:ext cx="3843533" cy="34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81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493358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Fast-Forwarding….</a:t>
            </a:r>
            <a:br>
              <a:rPr lang="en-US" dirty="0" smtClean="0"/>
            </a:br>
            <a:r>
              <a:rPr lang="en-US" dirty="0" smtClean="0"/>
              <a:t>Apotheosis of Julius Caesar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34096"/>
            <a:ext cx="4853189" cy="39409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Making living rulers into gods was standard practice by then in Greece and the East, still taboo in Rome</a:t>
            </a:r>
          </a:p>
          <a:p>
            <a:pPr marL="0" indent="0">
              <a:buNone/>
            </a:pPr>
            <a:r>
              <a:rPr lang="en-US" dirty="0"/>
              <a:t>Rumors that JC wanted to be made a god were partly behind his assassination, but he’s deified after his death</a:t>
            </a:r>
          </a:p>
          <a:p>
            <a:pPr marL="0" indent="0">
              <a:buNone/>
            </a:pPr>
            <a:r>
              <a:rPr lang="en-US" dirty="0"/>
              <a:t>Ovid tells the story of Caesar’s assassination, and deification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“His words were hardly done, when Venus stood</a:t>
            </a:r>
          </a:p>
          <a:p>
            <a:pPr marL="0" indent="0">
              <a:buNone/>
            </a:pPr>
            <a:r>
              <a:rPr lang="en-US" dirty="0"/>
              <a:t>Within the Senate-House, unseen of all,</a:t>
            </a:r>
          </a:p>
          <a:p>
            <a:pPr marL="0" indent="0">
              <a:buNone/>
            </a:pPr>
            <a:r>
              <a:rPr lang="en-US" dirty="0"/>
              <a:t>And snatched from Caesar’s corpse the new-freed soul</a:t>
            </a:r>
          </a:p>
          <a:p>
            <a:pPr marL="0" indent="0">
              <a:buNone/>
            </a:pPr>
            <a:r>
              <a:rPr lang="en-US" dirty="0"/>
              <a:t>Before it could dissolve into the air,</a:t>
            </a:r>
          </a:p>
          <a:p>
            <a:pPr marL="0" indent="0">
              <a:buNone/>
            </a:pPr>
            <a:r>
              <a:rPr lang="en-US" dirty="0"/>
              <a:t>And bore it up to join the stars of heaven,</a:t>
            </a:r>
          </a:p>
          <a:p>
            <a:pPr marL="0" indent="0">
              <a:buNone/>
            </a:pPr>
            <a:r>
              <a:rPr lang="en-US" dirty="0"/>
              <a:t>And, as she bore it, felt it glow and burn.</a:t>
            </a:r>
          </a:p>
          <a:p>
            <a:pPr marL="0" indent="0">
              <a:buNone/>
            </a:pPr>
            <a:r>
              <a:rPr lang="en-US" dirty="0"/>
              <a:t>She launched it from her bosom. Up it flies</a:t>
            </a:r>
          </a:p>
          <a:p>
            <a:pPr marL="0" indent="0">
              <a:buNone/>
            </a:pPr>
            <a:r>
              <a:rPr lang="en-US" dirty="0"/>
              <a:t>Above the moon, a tress of flaming fire</a:t>
            </a:r>
          </a:p>
          <a:p>
            <a:pPr marL="0" indent="0">
              <a:buNone/>
            </a:pPr>
            <a:r>
              <a:rPr lang="en-US" dirty="0"/>
              <a:t>Streaming behind, and shines as a bright star.</a:t>
            </a:r>
          </a:p>
          <a:p>
            <a:pPr marL="0" indent="0">
              <a:buNone/>
            </a:pPr>
            <a:r>
              <a:rPr lang="en-US" dirty="0"/>
              <a:t>Now seeing the achievements of his son,</a:t>
            </a:r>
          </a:p>
          <a:p>
            <a:pPr marL="0" indent="0">
              <a:buNone/>
            </a:pPr>
            <a:r>
              <a:rPr lang="en-US" dirty="0"/>
              <a:t>He grants them greater than his own, well-pleased</a:t>
            </a:r>
          </a:p>
          <a:p>
            <a:pPr marL="0" indent="0">
              <a:buNone/>
            </a:pPr>
            <a:r>
              <a:rPr lang="en-US" dirty="0"/>
              <a:t>To be surpassed….”</a:t>
            </a:r>
          </a:p>
        </p:txBody>
      </p:sp>
      <p:pic>
        <p:nvPicPr>
          <p:cNvPr id="5" name="Picture 4" title="coin commemorating the divinity of Julius Caes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166" y="2318197"/>
            <a:ext cx="4236346" cy="20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51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493358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Fast-Forwarding….</a:t>
            </a:r>
            <a:br>
              <a:rPr lang="en-US" dirty="0" smtClean="0"/>
            </a:br>
            <a:r>
              <a:rPr lang="en-US" dirty="0" smtClean="0"/>
              <a:t>The End of the Poem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34096"/>
            <a:ext cx="4853189" cy="39409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Now stands my task accomplished, such a work</a:t>
            </a:r>
          </a:p>
          <a:p>
            <a:pPr marL="0" indent="0">
              <a:buNone/>
            </a:pPr>
            <a:r>
              <a:rPr lang="en-US" dirty="0"/>
              <a:t>As not the wrath of Jove, nor fire nor sword</a:t>
            </a:r>
          </a:p>
          <a:p>
            <a:pPr marL="0" indent="0">
              <a:buNone/>
            </a:pPr>
            <a:r>
              <a:rPr lang="en-US" dirty="0"/>
              <a:t>Nor the devouring ages can destroy.</a:t>
            </a:r>
          </a:p>
          <a:p>
            <a:pPr marL="0" indent="0">
              <a:buNone/>
            </a:pPr>
            <a:r>
              <a:rPr lang="en-US" dirty="0"/>
              <a:t>Let, when it will, that day, that has no claim</a:t>
            </a:r>
          </a:p>
          <a:p>
            <a:pPr marL="0" indent="0">
              <a:buNone/>
            </a:pPr>
            <a:r>
              <a:rPr lang="en-US" dirty="0"/>
              <a:t>But to my mortal body, end the span</a:t>
            </a:r>
          </a:p>
          <a:p>
            <a:pPr marL="0" indent="0">
              <a:buNone/>
            </a:pPr>
            <a:r>
              <a:rPr lang="en-US" dirty="0"/>
              <a:t>Of my uncertain years. Yet I’ll be borne,</a:t>
            </a:r>
          </a:p>
          <a:p>
            <a:pPr marL="0" indent="0">
              <a:buNone/>
            </a:pPr>
            <a:r>
              <a:rPr lang="en-US" dirty="0"/>
              <a:t>The finer part of me, above the stars,</a:t>
            </a:r>
          </a:p>
          <a:p>
            <a:pPr marL="0" indent="0">
              <a:buNone/>
            </a:pPr>
            <a:r>
              <a:rPr lang="en-US" dirty="0"/>
              <a:t>Immortal, and my name shall never die.</a:t>
            </a:r>
          </a:p>
          <a:p>
            <a:pPr marL="0" indent="0">
              <a:buNone/>
            </a:pPr>
            <a:r>
              <a:rPr lang="en-US" dirty="0"/>
              <a:t>Wherever through the lands beneath her sway</a:t>
            </a:r>
          </a:p>
          <a:p>
            <a:pPr marL="0" indent="0">
              <a:buNone/>
            </a:pPr>
            <a:r>
              <a:rPr lang="en-US" dirty="0"/>
              <a:t>The might of Rome extends, my words shall be</a:t>
            </a:r>
          </a:p>
          <a:p>
            <a:pPr marL="0" indent="0">
              <a:buNone/>
            </a:pPr>
            <a:r>
              <a:rPr lang="en-US" dirty="0"/>
              <a:t>Upon the lips of men. If truth at all</a:t>
            </a:r>
          </a:p>
          <a:p>
            <a:pPr marL="0" indent="0">
              <a:buNone/>
            </a:pPr>
            <a:r>
              <a:rPr lang="en-US" dirty="0"/>
              <a:t>Is established by poetic prophecy,</a:t>
            </a:r>
          </a:p>
          <a:p>
            <a:pPr marL="0" indent="0">
              <a:buNone/>
            </a:pPr>
            <a:r>
              <a:rPr lang="en-US" dirty="0"/>
              <a:t>My fame shall live to all eternity.</a:t>
            </a:r>
          </a:p>
        </p:txBody>
      </p:sp>
      <p:pic>
        <p:nvPicPr>
          <p:cNvPr id="4" name="Picture 3" descr="portrait by Luca Signorelli" title="Ovi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189" y="2601531"/>
            <a:ext cx="3455832" cy="20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7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>
                    <a:lumMod val="85000"/>
                    <a:lumOff val="15000"/>
                  </a:prstClr>
                </a:solidFill>
              </a:rPr>
              <a:t>Final Exam Practice Questions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For whom does Achilles hold funeral games?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Patroclus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Hector</a:t>
            </a:r>
          </a:p>
          <a:p>
            <a:pPr marL="457200" indent="-457200">
              <a:buAutoNum type="alphaLcPeriod"/>
            </a:pPr>
            <a:r>
              <a:rPr lang="en-US" dirty="0" smtClean="0"/>
              <a:t>Agamemnon	</a:t>
            </a:r>
          </a:p>
          <a:p>
            <a:pPr marL="457200" indent="-457200">
              <a:buAutoNum type="alphaLcPeriod"/>
            </a:pPr>
            <a:r>
              <a:rPr lang="en-US" dirty="0" smtClean="0"/>
              <a:t>Anchises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6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>
                    <a:lumMod val="85000"/>
                    <a:lumOff val="15000"/>
                  </a:prstClr>
                </a:solidFill>
              </a:rPr>
              <a:t>Final Exam Practice Questions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6. What is the name of the princess who rescues </a:t>
            </a:r>
            <a:r>
              <a:rPr lang="en-US" dirty="0" err="1" smtClean="0"/>
              <a:t>Odysseuss</a:t>
            </a:r>
            <a:r>
              <a:rPr lang="en-US" dirty="0" smtClean="0"/>
              <a:t> on the island of the </a:t>
            </a:r>
            <a:r>
              <a:rPr lang="en-US" dirty="0" err="1" smtClean="0"/>
              <a:t>Phaeacians</a:t>
            </a:r>
            <a:r>
              <a:rPr lang="en-US" dirty="0" smtClean="0"/>
              <a:t>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Nestoria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err="1" smtClean="0"/>
              <a:t>Nausicaa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Niobe</a:t>
            </a:r>
          </a:p>
          <a:p>
            <a:pPr marL="457200" indent="-457200">
              <a:buAutoNum type="alphaLcPeriod"/>
            </a:pPr>
            <a:r>
              <a:rPr lang="en-US" dirty="0" smtClean="0"/>
              <a:t>Dido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0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>
                    <a:lumMod val="85000"/>
                    <a:lumOff val="15000"/>
                  </a:prstClr>
                </a:solidFill>
              </a:rPr>
              <a:t>Final Exam Practice Questions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</a:t>
            </a:r>
            <a:r>
              <a:rPr lang="en-US" dirty="0" smtClean="0"/>
              <a:t>. What is the one thing Tiresias tells Odysseus not to do when they’re in the underworld?</a:t>
            </a:r>
          </a:p>
          <a:p>
            <a:pPr marL="457200" indent="-457200">
              <a:buAutoNum type="alphaLcPeriod"/>
            </a:pPr>
            <a:r>
              <a:rPr lang="en-US" dirty="0" smtClean="0"/>
              <a:t>Sacrifice to Poseidon</a:t>
            </a:r>
          </a:p>
          <a:p>
            <a:pPr marL="457200" indent="-457200">
              <a:buAutoNum type="alphaLcPeriod"/>
            </a:pPr>
            <a:r>
              <a:rPr lang="en-US" dirty="0" smtClean="0"/>
              <a:t>Marry </a:t>
            </a:r>
            <a:r>
              <a:rPr lang="en-US" dirty="0" err="1" smtClean="0"/>
              <a:t>Nausicaa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Kill the oxen of the sun-god</a:t>
            </a:r>
          </a:p>
          <a:p>
            <a:pPr marL="457200" indent="-457200">
              <a:buAutoNum type="alphaLcPeriod"/>
            </a:pPr>
            <a:r>
              <a:rPr lang="en-US" dirty="0" smtClean="0"/>
              <a:t>Eat the </a:t>
            </a:r>
            <a:r>
              <a:rPr lang="en-US" dirty="0" err="1" smtClean="0"/>
              <a:t>Lotos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7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>
                    <a:lumMod val="85000"/>
                    <a:lumOff val="15000"/>
                  </a:prstClr>
                </a:solidFill>
              </a:rPr>
              <a:t>Final Exam Practice Questions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8. Which of the following people does Medea NOT kill in Euripides’ play?</a:t>
            </a:r>
          </a:p>
          <a:p>
            <a:pPr marL="457200" indent="-457200">
              <a:buAutoNum type="alphaLcPeriod"/>
            </a:pPr>
            <a:r>
              <a:rPr lang="en-US" dirty="0"/>
              <a:t>Kreon</a:t>
            </a:r>
          </a:p>
          <a:p>
            <a:pPr marL="457200" indent="-457200">
              <a:buAutoNum type="alphaLcPeriod"/>
            </a:pPr>
            <a:r>
              <a:rPr lang="en-US" dirty="0" err="1"/>
              <a:t>Glauke</a:t>
            </a:r>
            <a:endParaRPr lang="en-US" dirty="0"/>
          </a:p>
          <a:p>
            <a:pPr marL="457200" indent="-457200">
              <a:buAutoNum type="alphaLcPeriod"/>
            </a:pPr>
            <a:r>
              <a:rPr lang="en-US" dirty="0"/>
              <a:t>Her children</a:t>
            </a:r>
          </a:p>
          <a:p>
            <a:pPr marL="457200" indent="-457200">
              <a:buAutoNum type="alphaLcPeriod"/>
            </a:pPr>
            <a:r>
              <a:rPr lang="en-US" dirty="0"/>
              <a:t>Jason</a:t>
            </a:r>
          </a:p>
        </p:txBody>
      </p:sp>
    </p:spTree>
    <p:extLst>
      <p:ext uri="{BB962C8B-B14F-4D97-AF65-F5344CB8AC3E}">
        <p14:creationId xmlns:p14="http://schemas.microsoft.com/office/powerpoint/2010/main" val="1207993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5759&quot;&gt;&lt;object type=&quot;3&quot; unique_id=&quot;15760&quot;&gt;&lt;property id=&quot;20148&quot; value=&quot;5&quot;/&gt;&lt;property id=&quot;20300&quot; value=&quot;Slide 1 - &amp;quot;CLAS 220 Introduction to Classical Mythology&amp;quot;&quot;/&gt;&lt;property id=&quot;20307&quot; value=&quot;256&quot;/&gt;&lt;/object&gt;&lt;object type=&quot;3&quot; unique_id=&quot;15761&quot;&gt;&lt;property id=&quot;20148&quot; value=&quot;5&quot;/&gt;&lt;property id=&quot;20300&quot; value=&quot;Slide 2 - &amp;quot;Final Exam Practice Questions &amp;quot;&quot;/&gt;&lt;property id=&quot;20307&quot; value=&quot;300&quot;/&gt;&lt;/object&gt;&lt;object type=&quot;3&quot; unique_id=&quot;15762&quot;&gt;&lt;property id=&quot;20148&quot; value=&quot;5&quot;/&gt;&lt;property id=&quot;20300&quot; value=&quot;Slide 3 - &amp;quot;Final Exam Practice Questions &amp;quot;&quot;/&gt;&lt;property id=&quot;20307&quot; value=&quot;301&quot;/&gt;&lt;/object&gt;&lt;object type=&quot;3&quot; unique_id=&quot;15763&quot;&gt;&lt;property id=&quot;20148&quot; value=&quot;5&quot;/&gt;&lt;property id=&quot;20300&quot; value=&quot;Slide 4 - &amp;quot;Final Exam Practice Questions &amp;quot;&quot;/&gt;&lt;property id=&quot;20307&quot; value=&quot;302&quot;/&gt;&lt;/object&gt;&lt;object type=&quot;3&quot; unique_id=&quot;15764&quot;&gt;&lt;property id=&quot;20148&quot; value=&quot;5&quot;/&gt;&lt;property id=&quot;20300&quot; value=&quot;Slide 5 - &amp;quot;Final Exam Practice Questions &amp;quot;&quot;/&gt;&lt;property id=&quot;20307&quot; value=&quot;303&quot;/&gt;&lt;/object&gt;&lt;object type=&quot;3&quot; unique_id=&quot;15765&quot;&gt;&lt;property id=&quot;20148&quot; value=&quot;5&quot;/&gt;&lt;property id=&quot;20300&quot; value=&quot;Slide 6 - &amp;quot;Final Exam Practice Questions &amp;quot;&quot;/&gt;&lt;property id=&quot;20307&quot; value=&quot;304&quot;/&gt;&lt;/object&gt;&lt;object type=&quot;3&quot; unique_id=&quot;15766&quot;&gt;&lt;property id=&quot;20148&quot; value=&quot;5&quot;/&gt;&lt;property id=&quot;20300&quot; value=&quot;Slide 7 - &amp;quot;Final Exam Practice Questions &amp;quot;&quot;/&gt;&lt;property id=&quot;20307&quot; value=&quot;305&quot;/&gt;&lt;/object&gt;&lt;object type=&quot;3&quot; unique_id=&quot;15767&quot;&gt;&lt;property id=&quot;20148&quot; value=&quot;5&quot;/&gt;&lt;property id=&quot;20300&quot; value=&quot;Slide 8 - &amp;quot;Final Exam Practice Questions &amp;quot;&quot;/&gt;&lt;property id=&quot;20307&quot; value=&quot;306&quot;/&gt;&lt;/object&gt;&lt;object type=&quot;3&quot; unique_id=&quot;15768&quot;&gt;&lt;property id=&quot;20148&quot; value=&quot;5&quot;/&gt;&lt;property id=&quot;20300&quot; value=&quot;Slide 9 - &amp;quot;Final Exam Practice Questions &amp;quot;&quot;/&gt;&lt;property id=&quot;20307&quot; value=&quot;308&quot;/&gt;&lt;/object&gt;&lt;object type=&quot;3&quot; unique_id=&quot;15769&quot;&gt;&lt;property id=&quot;20148&quot; value=&quot;5&quot;/&gt;&lt;property id=&quot;20300&quot; value=&quot;Slide 10 - &amp;quot;Final Exam Practice Questions &amp;quot;&quot;/&gt;&lt;property id=&quot;20307&quot; value=&quot;309&quot;/&gt;&lt;/object&gt;&lt;object type=&quot;3&quot; unique_id=&quot;15770&quot;&gt;&lt;property id=&quot;20148&quot; value=&quot;5&quot;/&gt;&lt;property id=&quot;20300&quot; value=&quot;Slide 11 - &amp;quot;Final Exam Practice Questions &amp;quot;&quot;/&gt;&lt;property id=&quot;20307&quot; value=&quot;310&quot;/&gt;&lt;/object&gt;&lt;object type=&quot;3&quot; unique_id=&quot;15771&quot;&gt;&lt;property id=&quot;20148&quot; value=&quot;5&quot;/&gt;&lt;property id=&quot;20300&quot; value=&quot;Slide 12 - &amp;quot;6. Achelous and the Nymphs&amp;quot;&quot;/&gt;&lt;property id=&quot;20307&quot; value=&quot;257&quot;/&gt;&lt;/object&gt;&lt;object type=&quot;3&quot; unique_id=&quot;15772&quot;&gt;&lt;property id=&quot;20148&quot; value=&quot;5&quot;/&gt;&lt;property id=&quot;20300&quot; value=&quot;Slide 13 - &amp;quot;6. Baucis and Philemon&amp;quot;&quot;/&gt;&lt;property id=&quot;20307&quot; value=&quot;258&quot;/&gt;&lt;/object&gt;&lt;object type=&quot;3&quot; unique_id=&quot;15773&quot;&gt;&lt;property id=&quot;20148&quot; value=&quot;5&quot;/&gt;&lt;property id=&quot;20300&quot; value=&quot;Slide 14 - &amp;quot;6. Erysichthon and his Daughter&amp;quot;&quot;/&gt;&lt;property id=&quot;20307&quot; value=&quot;259&quot;/&gt;&lt;/object&gt;&lt;object type=&quot;3&quot; unique_id=&quot;15774&quot;&gt;&lt;property id=&quot;20148&quot; value=&quot;5&quot;/&gt;&lt;property id=&quot;20300&quot; value=&quot;Slide 15 - &amp;quot;6a. Hercules Cycle&amp;quot;&quot;/&gt;&lt;property id=&quot;20307&quot; value=&quot;260&quot;/&gt;&lt;/object&gt;&lt;object type=&quot;3&quot; unique_id=&quot;15775&quot;&gt;&lt;property id=&quot;20148&quot; value=&quot;5&quot;/&gt;&lt;property id=&quot;20300&quot; value=&quot;Slide 16 - &amp;quot;6a. Hercules Cycle: Acheolous and Heracles&amp;quot;&quot;/&gt;&lt;property id=&quot;20307&quot; value=&quot;261&quot;/&gt;&lt;/object&gt;&lt;object type=&quot;3&quot; unique_id=&quot;15776&quot;&gt;&lt;property id=&quot;20148&quot; value=&quot;5&quot;/&gt;&lt;property id=&quot;20300&quot; value=&quot;Slide 17 - &amp;quot;6a. Hercules Cycle: Nessus and Deianira&amp;quot;&quot;/&gt;&lt;property id=&quot;20307&quot; value=&quot;263&quot;/&gt;&lt;/object&gt;&lt;object type=&quot;3&quot; unique_id=&quot;15777&quot;&gt;&lt;property id=&quot;20148&quot; value=&quot;5&quot;/&gt;&lt;property id=&quot;20300&quot; value=&quot;Slide 18 - &amp;quot;6a. Hercules Cycle: Apotheosis of Heracles&amp;quot;&quot;/&gt;&lt;property id=&quot;20307&quot; value=&quot;264&quot;/&gt;&lt;/object&gt;&lt;object type=&quot;3&quot; unique_id=&quot;15778&quot;&gt;&lt;property id=&quot;20148&quot; value=&quot;5&quot;/&gt;&lt;property id=&quot;20300&quot; value=&quot;Slide 19 - &amp;quot;6a. Hercules Cycle:  Iole and Alcmene converse&amp;quot;&quot;/&gt;&lt;property id=&quot;20307&quot; value=&quot;266&quot;/&gt;&lt;/object&gt;&lt;object type=&quot;3&quot; unique_id=&quot;15779&quot;&gt;&lt;property id=&quot;20148&quot; value=&quot;5&quot;/&gt;&lt;property id=&quot;20300&quot; value=&quot;Slide 20 - &amp;quot;6a: The birth of Heracles &amp;quot;&quot;/&gt;&lt;property id=&quot;20307&quot; value=&quot;265&quot;/&gt;&lt;/object&gt;&lt;object type=&quot;3&quot; unique_id=&quot;15780&quot;&gt;&lt;property id=&quot;20148&quot; value=&quot;5&quot;/&gt;&lt;property id=&quot;20300&quot; value=&quot;Slide 21 - &amp;quot;6a: Dryope&amp;quot;&quot;/&gt;&lt;property id=&quot;20307&quot; value=&quot;262&quot;/&gt;&lt;/object&gt;&lt;object type=&quot;3&quot; unique_id=&quot;15781&quot;&gt;&lt;property id=&quot;20148&quot; value=&quot;5&quot;/&gt;&lt;property id=&quot;20300&quot; value=&quot;Slide 22 - &amp;quot;6a: Iolaus and the sons of Callirhoe &amp;quot;&quot;/&gt;&lt;property id=&quot;20307&quot; value=&quot;267&quot;/&gt;&lt;/object&gt;&lt;object type=&quot;3&quot; unique_id=&quot;15782&quot;&gt;&lt;property id=&quot;20148&quot; value=&quot;5&quot;/&gt;&lt;property id=&quot;20300&quot; value=&quot;Slide 23 - &amp;quot;6a: Byblis&amp;quot;&quot;/&gt;&lt;property id=&quot;20307&quot; value=&quot;268&quot;/&gt;&lt;/object&gt;&lt;object type=&quot;3&quot; unique_id=&quot;15783&quot;&gt;&lt;property id=&quot;20148&quot; value=&quot;5&quot;/&gt;&lt;property id=&quot;20300&quot; value=&quot;Slide 24 - &amp;quot;6a: Iphis and Ianthe&amp;quot;&quot;/&gt;&lt;property id=&quot;20307&quot; value=&quot;269&quot;/&gt;&lt;/object&gt;&lt;object type=&quot;3&quot; unique_id=&quot;15784&quot;&gt;&lt;property id=&quot;20148&quot; value=&quot;5&quot;/&gt;&lt;property id=&quot;20300&quot; value=&quot;Slide 25 - &amp;quot;7. Orpheus Cycle&amp;quot;&quot;/&gt;&lt;property id=&quot;20307&quot; value=&quot;270&quot;/&gt;&lt;/object&gt;&lt;object type=&quot;3&quot; unique_id=&quot;15785&quot;&gt;&lt;property id=&quot;20148&quot; value=&quot;5&quot;/&gt;&lt;property id=&quot;20300&quot; value=&quot;Slide 26 - &amp;quot;7. Cyparissus&amp;quot;&quot;/&gt;&lt;property id=&quot;20307&quot; value=&quot;271&quot;/&gt;&lt;/object&gt;&lt;object type=&quot;3&quot; unique_id=&quot;15786&quot;&gt;&lt;property id=&quot;20148&quot; value=&quot;5&quot;/&gt;&lt;property id=&quot;20300&quot; value=&quot;Slide 27 - &amp;quot;7. The Songs of Orpheus&amp;quot;&quot;/&gt;&lt;property id=&quot;20307&quot; value=&quot;272&quot;/&gt;&lt;/object&gt;&lt;object type=&quot;3&quot; unique_id=&quot;15787&quot;&gt;&lt;property id=&quot;20148&quot; value=&quot;5&quot;/&gt;&lt;property id=&quot;20300&quot; value=&quot;Slide 28 - &amp;quot;7. Songs of Orpheus: Ganymede&amp;quot;&quot;/&gt;&lt;property id=&quot;20307&quot; value=&quot;273&quot;/&gt;&lt;/object&gt;&lt;object type=&quot;3&quot; unique_id=&quot;15788&quot;&gt;&lt;property id=&quot;20148&quot; value=&quot;5&quot;/&gt;&lt;property id=&quot;20300&quot; value=&quot;Slide 29 - &amp;quot;7. Songs of Orpheus: Hyacinth&amp;quot;&quot;/&gt;&lt;property id=&quot;20307&quot; value=&quot;274&quot;/&gt;&lt;/object&gt;&lt;object type=&quot;3&quot; unique_id=&quot;15789&quot;&gt;&lt;property id=&quot;20148&quot; value=&quot;5&quot;/&gt;&lt;property id=&quot;20300&quot; value=&quot;Slide 30 - &amp;quot;7. Songs of Orpheus: Pygmalion and Galatea&amp;quot;&quot;/&gt;&lt;property id=&quot;20307&quot; value=&quot;275&quot;/&gt;&lt;/object&gt;&lt;object type=&quot;3&quot; unique_id=&quot;15790&quot;&gt;&lt;property id=&quot;20148&quot; value=&quot;5&quot;/&gt;&lt;property id=&quot;20300&quot; value=&quot;Slide 31 - &amp;quot;7. Songs of Orpheus: Myrrha&amp;quot;&quot;/&gt;&lt;property id=&quot;20307&quot; value=&quot;276&quot;/&gt;&lt;/object&gt;&lt;object type=&quot;3&quot; unique_id=&quot;15791&quot;&gt;&lt;property id=&quot;20148&quot; value=&quot;5&quot;/&gt;&lt;property id=&quot;20300&quot; value=&quot;Slide 32 - &amp;quot;7. Songs of Orpheus: Venus and Adonis&amp;quot;&quot;/&gt;&lt;property id=&quot;20307&quot; value=&quot;278&quot;/&gt;&lt;/object&gt;&lt;object type=&quot;3&quot; unique_id=&quot;15792&quot;&gt;&lt;property id=&quot;20148&quot; value=&quot;5&quot;/&gt;&lt;property id=&quot;20300&quot; value=&quot;Slide 33 - &amp;quot;7. Songs of Orpheus: Atalanta and Hippomenes&amp;quot;&quot;/&gt;&lt;property id=&quot;20307&quot; value=&quot;279&quot;/&gt;&lt;/object&gt;&lt;object type=&quot;3&quot; unique_id=&quot;15793&quot;&gt;&lt;property id=&quot;20148&quot; value=&quot;5&quot;/&gt;&lt;property id=&quot;20300&quot; value=&quot;Slide 34 - &amp;quot;7. The Death of Orpheus&amp;quot;&quot;/&gt;&lt;property id=&quot;20307&quot; value=&quot;277&quot;/&gt;&lt;/object&gt;&lt;object type=&quot;3&quot; unique_id=&quot;15794&quot;&gt;&lt;property id=&quot;20148&quot; value=&quot;5&quot;/&gt;&lt;property id=&quot;20300&quot; value=&quot;Slide 35 - &amp;quot;7. Midas&amp;quot;&quot;/&gt;&lt;property id=&quot;20307&quot; value=&quot;280&quot;/&gt;&lt;/object&gt;&lt;object type=&quot;3&quot; unique_id=&quot;15795&quot;&gt;&lt;property id=&quot;20148&quot; value=&quot;5&quot;/&gt;&lt;property id=&quot;20300&quot; value=&quot;Slide 36 - &amp;quot;8. Troy Cycle&amp;quot;&quot;/&gt;&lt;property id=&quot;20307&quot; value=&quot;281&quot;/&gt;&lt;/object&gt;&lt;object type=&quot;3&quot; unique_id=&quot;15796&quot;&gt;&lt;property id=&quot;20148&quot; value=&quot;5&quot;/&gt;&lt;property id=&quot;20300&quot; value=&quot;Slide 37 - &amp;quot;8. The Foundation of Troy&amp;quot;&quot;/&gt;&lt;property id=&quot;20307&quot; value=&quot;282&quot;/&gt;&lt;/object&gt;&lt;object type=&quot;3&quot; unique_id=&quot;15797&quot;&gt;&lt;property id=&quot;20148&quot; value=&quot;5&quot;/&gt;&lt;property id=&quot;20300&quot; value=&quot;Slide 38 - &amp;quot;8. Peleus and Thetis &amp;quot;&quot;/&gt;&lt;property id=&quot;20307&quot; value=&quot;283&quot;/&gt;&lt;/object&gt;&lt;object type=&quot;3&quot; unique_id=&quot;15798&quot;&gt;&lt;property id=&quot;20148&quot; value=&quot;5&quot;/&gt;&lt;property id=&quot;20300&quot; value=&quot;Slide 39 - &amp;quot;8. Daedalion and Chione &amp;quot;&quot;/&gt;&lt;property id=&quot;20307&quot; value=&quot;284&quot;/&gt;&lt;/object&gt;&lt;object type=&quot;3&quot; unique_id=&quot;15799&quot;&gt;&lt;property id=&quot;20148&quot; value=&quot;5&quot;/&gt;&lt;property id=&quot;20300&quot; value=&quot;Slide 40 - &amp;quot;8. The Cattle of Peleus&amp;quot;&quot;/&gt;&lt;property id=&quot;20307&quot; value=&quot;285&quot;/&gt;&lt;/object&gt;&lt;object type=&quot;3&quot; unique_id=&quot;15800&quot;&gt;&lt;property id=&quot;20148&quot; value=&quot;5&quot;/&gt;&lt;property id=&quot;20300&quot; value=&quot;Slide 41 - &amp;quot;8. Ceyx and Alcyone&amp;quot;&quot;/&gt;&lt;property id=&quot;20307&quot; value=&quot;286&quot;/&gt;&lt;/object&gt;&lt;object type=&quot;3&quot; unique_id=&quot;15801&quot;&gt;&lt;property id=&quot;20148&quot; value=&quot;5&quot;/&gt;&lt;property id=&quot;20300&quot; value=&quot;Slide 42 - &amp;quot;8. Aesacus&amp;quot;&quot;/&gt;&lt;property id=&quot;20307&quot; value=&quot;287&quot;/&gt;&lt;/object&gt;&lt;object type=&quot;3&quot; unique_id=&quot;15802&quot;&gt;&lt;property id=&quot;20148&quot; value=&quot;5&quot;/&gt;&lt;property id=&quot;20300&quot; value=&quot;Slide 43 - &amp;quot;8. The Trojan War Begins&amp;quot;&quot;/&gt;&lt;property id=&quot;20307&quot; value=&quot;288&quot;/&gt;&lt;/object&gt;&lt;object type=&quot;3&quot; unique_id=&quot;15803&quot;&gt;&lt;property id=&quot;20148&quot; value=&quot;5&quot;/&gt;&lt;property id=&quot;20300&quot; value=&quot;Slide 44 - &amp;quot;8. Achilles and Cycnus&amp;quot;&quot;/&gt;&lt;property id=&quot;20307&quot; value=&quot;289&quot;/&gt;&lt;/object&gt;&lt;object type=&quot;3&quot; unique_id=&quot;15804&quot;&gt;&lt;property id=&quot;20148&quot; value=&quot;5&quot;/&gt;&lt;property id=&quot;20300&quot; value=&quot;Slide 45 - &amp;quot;8. Nestor’s Tales&amp;quot;&quot;/&gt;&lt;property id=&quot;20307&quot; value=&quot;290&quot;/&gt;&lt;/object&gt;&lt;object type=&quot;3&quot; unique_id=&quot;15805&quot;&gt;&lt;property id=&quot;20148&quot; value=&quot;5&quot;/&gt;&lt;property id=&quot;20300&quot; value=&quot;Slide 46 - &amp;quot;8. Nestor’s Tales: Caenis&amp;quot;&quot;/&gt;&lt;property id=&quot;20307&quot; value=&quot;291&quot;/&gt;&lt;/object&gt;&lt;object type=&quot;3&quot; unique_id=&quot;15806&quot;&gt;&lt;property id=&quot;20148&quot; value=&quot;5&quot;/&gt;&lt;property id=&quot;20300&quot; value=&quot;Slide 47 - &amp;quot;8. Nestor’s Tales: Lapiths and Centaurs&amp;quot;&quot;/&gt;&lt;property id=&quot;20307&quot; value=&quot;292&quot;/&gt;&lt;/object&gt;&lt;object type=&quot;3&quot; unique_id=&quot;15807&quot;&gt;&lt;property id=&quot;20148&quot; value=&quot;5&quot;/&gt;&lt;property id=&quot;20300&quot; value=&quot;Slide 48 - &amp;quot;8. Nestor’s Tales: Nestor and Hercules&amp;quot;&quot;/&gt;&lt;property id=&quot;20307&quot; value=&quot;293&quot;/&gt;&lt;/object&gt;&lt;object type=&quot;3&quot; unique_id=&quot;15808&quot;&gt;&lt;property id=&quot;20148&quot; value=&quot;5&quot;/&gt;&lt;property id=&quot;20300&quot; value=&quot;Slide 49 - &amp;quot;8. The Death of Achilles&amp;quot;&quot;/&gt;&lt;property id=&quot;20307&quot; value=&quot;294&quot;/&gt;&lt;/object&gt;&lt;object type=&quot;3&quot; unique_id=&quot;15809&quot;&gt;&lt;property id=&quot;20148&quot; value=&quot;5&quot;/&gt;&lt;property id=&quot;20300&quot; value=&quot;Slide 50 - &amp;quot;Fast-Forwarding…. Acis and Galatea&amp;quot;&quot;/&gt;&lt;property id=&quot;20307&quot; value=&quot;295&quot;/&gt;&lt;/object&gt;&lt;object type=&quot;3&quot; unique_id=&quot;15810&quot;&gt;&lt;property id=&quot;20148&quot; value=&quot;5&quot;/&gt;&lt;property id=&quot;20300&quot; value=&quot;Slide 51 - &amp;quot;Fast-Forwarding…. Pomona and Vertumnus&amp;quot;&quot;/&gt;&lt;property id=&quot;20307&quot; value=&quot;296&quot;/&gt;&lt;/object&gt;&lt;object type=&quot;3&quot; unique_id=&quot;15811&quot;&gt;&lt;property id=&quot;20148&quot; value=&quot;5&quot;/&gt;&lt;property id=&quot;20300&quot; value=&quot;Slide 52 - &amp;quot;Fast-Forwarding…. Apotheosis of Romulus&amp;quot;&quot;/&gt;&lt;property id=&quot;20307&quot; value=&quot;297&quot;/&gt;&lt;/object&gt;&lt;object type=&quot;3&quot; unique_id=&quot;15812&quot;&gt;&lt;property id=&quot;20148&quot; value=&quot;5&quot;/&gt;&lt;property id=&quot;20300&quot; value=&quot;Slide 53 - &amp;quot;Fast-Forwarding…. Apotheosis of Julius Caesar&amp;quot;&quot;/&gt;&lt;property id=&quot;20307&quot; value=&quot;298&quot;/&gt;&lt;/object&gt;&lt;object type=&quot;3&quot; unique_id=&quot;15813&quot;&gt;&lt;property id=&quot;20148&quot; value=&quot;5&quot;/&gt;&lt;property id=&quot;20300&quot; value=&quot;Slide 54 - &amp;quot;Fast-Forwarding…. The End of the Poem&amp;quot;&quot;/&gt;&lt;property id=&quot;20307&quot; value=&quot;299&quot;/&gt;&lt;/object&gt;&lt;/object&gt;&lt;object type=&quot;8&quot; unique_id=&quot;15869&quot;&gt;&lt;/object&gt;&lt;/object&gt;&lt;/database&gt;"/>
  <p:tag name="MMPROD_NEXTUNIQUEID" val="10012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E8393B8-5E21-4B2B-98E5-20D2D96D5915}" vid="{D4187624-7237-4A51-9FB6-94D5D5B4D5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3321</TotalTime>
  <Words>4245</Words>
  <Application>Microsoft Office PowerPoint</Application>
  <PresentationFormat>On-screen Show (4:3)</PresentationFormat>
  <Paragraphs>526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Impact</vt:lpstr>
      <vt:lpstr>Times New Roman</vt:lpstr>
      <vt:lpstr>Theme1</vt:lpstr>
      <vt:lpstr>CLAS 220 Introduction to Classical Mythology</vt:lpstr>
      <vt:lpstr>Final Exam Practice Questions </vt:lpstr>
      <vt:lpstr>Final Exam Practice Questions </vt:lpstr>
      <vt:lpstr>Final Exam Practice Questions </vt:lpstr>
      <vt:lpstr>Final Exam Practice Questions </vt:lpstr>
      <vt:lpstr>Final Exam Practice Questions </vt:lpstr>
      <vt:lpstr>Final Exam Practice Questions </vt:lpstr>
      <vt:lpstr>Final Exam Practice Questions </vt:lpstr>
      <vt:lpstr>Final Exam Practice Questions </vt:lpstr>
      <vt:lpstr>Final Exam Practice Questions </vt:lpstr>
      <vt:lpstr>Final Exam Practice Questions </vt:lpstr>
      <vt:lpstr>6. Achelous and the Nymphs</vt:lpstr>
      <vt:lpstr>6. Baucis and Philemon</vt:lpstr>
      <vt:lpstr>6. Erysichthon and his Daughter</vt:lpstr>
      <vt:lpstr>6a. Hercules Cycle</vt:lpstr>
      <vt:lpstr>6a. Hercules Cycle: Acheolous and Heracles</vt:lpstr>
      <vt:lpstr>6a. Hercules Cycle: Nessus and Deianira</vt:lpstr>
      <vt:lpstr>6a. Hercules Cycle: Apotheosis of Heracles</vt:lpstr>
      <vt:lpstr>6a. Hercules Cycle:  Iole and Alcmene converse</vt:lpstr>
      <vt:lpstr>6a: The birth of Heracles </vt:lpstr>
      <vt:lpstr>6a: Dryope</vt:lpstr>
      <vt:lpstr>6a: Iolaus and the sons of Callirhoe </vt:lpstr>
      <vt:lpstr>6a: Byblis</vt:lpstr>
      <vt:lpstr>6a: Iphis and Ianthe</vt:lpstr>
      <vt:lpstr>7. Orpheus Cycle</vt:lpstr>
      <vt:lpstr>7. Cyparissus</vt:lpstr>
      <vt:lpstr>7. The Songs of Orpheus</vt:lpstr>
      <vt:lpstr>7. Songs of Orpheus: Ganymede</vt:lpstr>
      <vt:lpstr>7. Songs of Orpheus: Hyacinth</vt:lpstr>
      <vt:lpstr>7. Songs of Orpheus: Pygmalion and Galatea</vt:lpstr>
      <vt:lpstr>7. Songs of Orpheus: Myrrha</vt:lpstr>
      <vt:lpstr>7. Songs of Orpheus: Venus and Adonis</vt:lpstr>
      <vt:lpstr>7. Songs of Orpheus: Atalanta and Hippomenes</vt:lpstr>
      <vt:lpstr>7. The Death of Orpheus</vt:lpstr>
      <vt:lpstr>7. Midas</vt:lpstr>
      <vt:lpstr>8. Troy Cycle</vt:lpstr>
      <vt:lpstr>8. The Foundation of Troy</vt:lpstr>
      <vt:lpstr>8. Peleus and Thetis </vt:lpstr>
      <vt:lpstr>8. Daedalion and Chione </vt:lpstr>
      <vt:lpstr>8. The Cattle of Peleus</vt:lpstr>
      <vt:lpstr>8. Ceyx and Alcyone</vt:lpstr>
      <vt:lpstr>8. Aesacus</vt:lpstr>
      <vt:lpstr>8. The Trojan War Begins</vt:lpstr>
      <vt:lpstr>8. Achilles and Cycnus</vt:lpstr>
      <vt:lpstr>8. Nestor’s Tales</vt:lpstr>
      <vt:lpstr>8. Nestor’s Tales: Caenis</vt:lpstr>
      <vt:lpstr>8. Nestor’s Tales: Lapiths and Centaurs</vt:lpstr>
      <vt:lpstr>8. Nestor’s Tales: Nestor and Hercules</vt:lpstr>
      <vt:lpstr>8. The Death of Achilles</vt:lpstr>
      <vt:lpstr>Fast-Forwarding…. Acis and Galatea</vt:lpstr>
      <vt:lpstr>Fast-Forwarding…. Pomona and Vertumnus</vt:lpstr>
      <vt:lpstr>Fast-Forwarding…. Apotheosis of Romulus</vt:lpstr>
      <vt:lpstr>Fast-Forwarding…. Apotheosis of Julius Caesar</vt:lpstr>
      <vt:lpstr>Fast-Forwarding…. The End of the Poem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 220 Introduction to Classical Mythology</dc:title>
  <dc:creator>Alexander Beecroft</dc:creator>
  <cp:lastModifiedBy>Alexander Beecroft</cp:lastModifiedBy>
  <cp:revision>58</cp:revision>
  <dcterms:created xsi:type="dcterms:W3CDTF">2015-04-23T22:24:21Z</dcterms:created>
  <dcterms:modified xsi:type="dcterms:W3CDTF">2016-04-08T05:11:23Z</dcterms:modified>
</cp:coreProperties>
</file>